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sldIdLst>
    <p:sldId id="256" r:id="rId2"/>
    <p:sldId id="257" r:id="rId3"/>
    <p:sldId id="259" r:id="rId4"/>
    <p:sldId id="288" r:id="rId5"/>
    <p:sldId id="302" r:id="rId6"/>
    <p:sldId id="305" r:id="rId7"/>
    <p:sldId id="306" r:id="rId8"/>
    <p:sldId id="307" r:id="rId9"/>
    <p:sldId id="308" r:id="rId10"/>
    <p:sldId id="279" r:id="rId11"/>
    <p:sldId id="309" r:id="rId12"/>
    <p:sldId id="310" r:id="rId13"/>
    <p:sldId id="311" r:id="rId14"/>
    <p:sldId id="312" r:id="rId15"/>
    <p:sldId id="262" r:id="rId16"/>
    <p:sldId id="290" r:id="rId17"/>
    <p:sldId id="303" r:id="rId18"/>
    <p:sldId id="274" r:id="rId19"/>
    <p:sldId id="304" r:id="rId20"/>
    <p:sldId id="313" r:id="rId21"/>
    <p:sldId id="314" r:id="rId22"/>
    <p:sldId id="267" r:id="rId23"/>
    <p:sldId id="315" r:id="rId24"/>
    <p:sldId id="300" r:id="rId25"/>
    <p:sldId id="316" r:id="rId26"/>
    <p:sldId id="317" r:id="rId27"/>
    <p:sldId id="301" r:id="rId28"/>
    <p:sldId id="272"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CA37E65-0885-47B7-9489-169CCC6E7A47}">
          <p14:sldIdLst>
            <p14:sldId id="256"/>
            <p14:sldId id="257"/>
            <p14:sldId id="259"/>
            <p14:sldId id="288"/>
            <p14:sldId id="302"/>
            <p14:sldId id="305"/>
            <p14:sldId id="306"/>
            <p14:sldId id="307"/>
            <p14:sldId id="308"/>
            <p14:sldId id="279"/>
            <p14:sldId id="309"/>
            <p14:sldId id="310"/>
            <p14:sldId id="311"/>
            <p14:sldId id="312"/>
            <p14:sldId id="262"/>
            <p14:sldId id="290"/>
            <p14:sldId id="303"/>
            <p14:sldId id="274"/>
            <p14:sldId id="304"/>
            <p14:sldId id="313"/>
            <p14:sldId id="314"/>
            <p14:sldId id="267"/>
            <p14:sldId id="315"/>
            <p14:sldId id="300"/>
            <p14:sldId id="316"/>
            <p14:sldId id="317"/>
            <p14:sldId id="301"/>
          </p14:sldIdLst>
        </p14:section>
        <p14:section name="无标题节" id="{BCD03753-E937-474B-B488-B05711A36AFB}">
          <p14:sldIdLst>
            <p14:sldId id="272"/>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99FF"/>
    <a:srgbClr val="22706E"/>
    <a:srgbClr val="33796C"/>
    <a:srgbClr val="17D3A2"/>
    <a:srgbClr val="3BC3C0"/>
    <a:srgbClr val="003217"/>
    <a:srgbClr val="0A1815"/>
    <a:srgbClr val="1F4941"/>
    <a:srgbClr val="EEF7E9"/>
    <a:srgbClr val="73C7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981" autoAdjust="0"/>
  </p:normalViewPr>
  <p:slideViewPr>
    <p:cSldViewPr snapToGrid="0">
      <p:cViewPr varScale="1">
        <p:scale>
          <a:sx n="73" d="100"/>
          <a:sy n="73" d="100"/>
        </p:scale>
        <p:origin x="346"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3AF1C2-DFE7-4279-BD9D-08FB75CD2B39}" type="datetimeFigureOut">
              <a:rPr lang="zh-CN" altLang="en-US" smtClean="0"/>
              <a:t>2021/6/18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624EA4-9CD1-43F3-8AED-B290EB0F19D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B624EA4-9CD1-43F3-8AED-B290EB0F19DB}"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B624EA4-9CD1-43F3-8AED-B290EB0F19DB}" type="slidenum">
              <a:rPr lang="zh-CN" altLang="en-US" smtClean="0"/>
              <a:t>14</a:t>
            </a:fld>
            <a:endParaRPr lang="zh-CN" altLang="en-US"/>
          </a:p>
        </p:txBody>
      </p:sp>
    </p:spTree>
    <p:extLst>
      <p:ext uri="{BB962C8B-B14F-4D97-AF65-F5344CB8AC3E}">
        <p14:creationId xmlns:p14="http://schemas.microsoft.com/office/powerpoint/2010/main" val="2898200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B624EA4-9CD1-43F3-8AED-B290EB0F19DB}" type="slidenum">
              <a:rPr lang="zh-CN" altLang="en-US" smtClean="0"/>
              <a:t>16</a:t>
            </a:fld>
            <a:endParaRPr lang="zh-CN" altLang="en-US"/>
          </a:p>
        </p:txBody>
      </p:sp>
    </p:spTree>
    <p:extLst>
      <p:ext uri="{BB962C8B-B14F-4D97-AF65-F5344CB8AC3E}">
        <p14:creationId xmlns:p14="http://schemas.microsoft.com/office/powerpoint/2010/main" val="41867774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B624EA4-9CD1-43F3-8AED-B290EB0F19DB}" type="slidenum">
              <a:rPr lang="zh-CN" altLang="en-US" smtClean="0"/>
              <a:t>17</a:t>
            </a:fld>
            <a:endParaRPr lang="zh-CN" altLang="en-US"/>
          </a:p>
        </p:txBody>
      </p:sp>
    </p:spTree>
    <p:extLst>
      <p:ext uri="{BB962C8B-B14F-4D97-AF65-F5344CB8AC3E}">
        <p14:creationId xmlns:p14="http://schemas.microsoft.com/office/powerpoint/2010/main" val="29786017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类别型特征不具备数值化意义</a:t>
            </a:r>
          </a:p>
        </p:txBody>
      </p:sp>
      <p:sp>
        <p:nvSpPr>
          <p:cNvPr id="4" name="灯片编号占位符 3"/>
          <p:cNvSpPr>
            <a:spLocks noGrp="1"/>
          </p:cNvSpPr>
          <p:nvPr>
            <p:ph type="sldNum" sz="quarter" idx="5"/>
          </p:nvPr>
        </p:nvSpPr>
        <p:spPr/>
        <p:txBody>
          <a:bodyPr/>
          <a:lstStyle/>
          <a:p>
            <a:fld id="{9B624EA4-9CD1-43F3-8AED-B290EB0F19DB}" type="slidenum">
              <a:rPr lang="zh-CN" altLang="en-US" smtClean="0"/>
              <a:t>18</a:t>
            </a:fld>
            <a:endParaRPr lang="zh-CN" altLang="en-US"/>
          </a:p>
        </p:txBody>
      </p:sp>
    </p:spTree>
    <p:extLst>
      <p:ext uri="{BB962C8B-B14F-4D97-AF65-F5344CB8AC3E}">
        <p14:creationId xmlns:p14="http://schemas.microsoft.com/office/powerpoint/2010/main" val="2181060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B624EA4-9CD1-43F3-8AED-B290EB0F19DB}" type="slidenum">
              <a:rPr lang="zh-CN" altLang="en-US" smtClean="0"/>
              <a:t>19</a:t>
            </a:fld>
            <a:endParaRPr lang="zh-CN" altLang="en-US"/>
          </a:p>
        </p:txBody>
      </p:sp>
    </p:spTree>
    <p:extLst>
      <p:ext uri="{BB962C8B-B14F-4D97-AF65-F5344CB8AC3E}">
        <p14:creationId xmlns:p14="http://schemas.microsoft.com/office/powerpoint/2010/main" val="30152068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？请学生解释</a:t>
            </a:r>
          </a:p>
        </p:txBody>
      </p:sp>
      <p:sp>
        <p:nvSpPr>
          <p:cNvPr id="4" name="灯片编号占位符 3"/>
          <p:cNvSpPr>
            <a:spLocks noGrp="1"/>
          </p:cNvSpPr>
          <p:nvPr>
            <p:ph type="sldNum" sz="quarter" idx="5"/>
          </p:nvPr>
        </p:nvSpPr>
        <p:spPr/>
        <p:txBody>
          <a:bodyPr/>
          <a:lstStyle/>
          <a:p>
            <a:fld id="{9B624EA4-9CD1-43F3-8AED-B290EB0F19DB}" type="slidenum">
              <a:rPr lang="zh-CN" altLang="en-US" smtClean="0"/>
              <a:t>20</a:t>
            </a:fld>
            <a:endParaRPr lang="zh-CN" altLang="en-US"/>
          </a:p>
        </p:txBody>
      </p:sp>
    </p:spTree>
    <p:extLst>
      <p:ext uri="{BB962C8B-B14F-4D97-AF65-F5344CB8AC3E}">
        <p14:creationId xmlns:p14="http://schemas.microsoft.com/office/powerpoint/2010/main" val="13192019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B624EA4-9CD1-43F3-8AED-B290EB0F19DB}" type="slidenum">
              <a:rPr lang="zh-CN" altLang="en-US" smtClean="0"/>
              <a:t>21</a:t>
            </a:fld>
            <a:endParaRPr lang="zh-CN" altLang="en-US"/>
          </a:p>
        </p:txBody>
      </p:sp>
    </p:spTree>
    <p:extLst>
      <p:ext uri="{BB962C8B-B14F-4D97-AF65-F5344CB8AC3E}">
        <p14:creationId xmlns:p14="http://schemas.microsoft.com/office/powerpoint/2010/main" val="15038264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B624EA4-9CD1-43F3-8AED-B290EB0F19DB}" type="slidenum">
              <a:rPr lang="zh-CN" altLang="en-US" smtClean="0"/>
              <a:t>23</a:t>
            </a:fld>
            <a:endParaRPr lang="zh-CN" altLang="en-US"/>
          </a:p>
        </p:txBody>
      </p:sp>
    </p:spTree>
    <p:extLst>
      <p:ext uri="{BB962C8B-B14F-4D97-AF65-F5344CB8AC3E}">
        <p14:creationId xmlns:p14="http://schemas.microsoft.com/office/powerpoint/2010/main" val="35753205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B624EA4-9CD1-43F3-8AED-B290EB0F19DB}" type="slidenum">
              <a:rPr lang="zh-CN" altLang="en-US" smtClean="0"/>
              <a:t>24</a:t>
            </a:fld>
            <a:endParaRPr lang="zh-CN" altLang="en-US"/>
          </a:p>
        </p:txBody>
      </p:sp>
    </p:spTree>
    <p:extLst>
      <p:ext uri="{BB962C8B-B14F-4D97-AF65-F5344CB8AC3E}">
        <p14:creationId xmlns:p14="http://schemas.microsoft.com/office/powerpoint/2010/main" val="25600460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B624EA4-9CD1-43F3-8AED-B290EB0F19DB}" type="slidenum">
              <a:rPr lang="zh-CN" altLang="en-US" smtClean="0"/>
              <a:t>25</a:t>
            </a:fld>
            <a:endParaRPr lang="zh-CN" altLang="en-US"/>
          </a:p>
        </p:txBody>
      </p:sp>
    </p:spTree>
    <p:extLst>
      <p:ext uri="{BB962C8B-B14F-4D97-AF65-F5344CB8AC3E}">
        <p14:creationId xmlns:p14="http://schemas.microsoft.com/office/powerpoint/2010/main" val="271774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B624EA4-9CD1-43F3-8AED-B290EB0F19DB}" type="slidenum">
              <a:rPr lang="zh-CN" altLang="en-US" smtClean="0"/>
              <a:t>4</a:t>
            </a:fld>
            <a:endParaRPr lang="zh-CN" altLang="en-US"/>
          </a:p>
        </p:txBody>
      </p:sp>
    </p:spTree>
    <p:extLst>
      <p:ext uri="{BB962C8B-B14F-4D97-AF65-F5344CB8AC3E}">
        <p14:creationId xmlns:p14="http://schemas.microsoft.com/office/powerpoint/2010/main" val="2739121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B624EA4-9CD1-43F3-8AED-B290EB0F19DB}" type="slidenum">
              <a:rPr lang="zh-CN" altLang="en-US" smtClean="0"/>
              <a:t>26</a:t>
            </a:fld>
            <a:endParaRPr lang="zh-CN" altLang="en-US"/>
          </a:p>
        </p:txBody>
      </p:sp>
    </p:spTree>
    <p:extLst>
      <p:ext uri="{BB962C8B-B14F-4D97-AF65-F5344CB8AC3E}">
        <p14:creationId xmlns:p14="http://schemas.microsoft.com/office/powerpoint/2010/main" val="12661645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B624EA4-9CD1-43F3-8AED-B290EB0F19DB}" type="slidenum">
              <a:rPr lang="zh-CN" altLang="en-US" smtClean="0"/>
              <a:t>27</a:t>
            </a:fld>
            <a:endParaRPr lang="zh-CN" altLang="en-US"/>
          </a:p>
        </p:txBody>
      </p:sp>
    </p:spTree>
    <p:extLst>
      <p:ext uri="{BB962C8B-B14F-4D97-AF65-F5344CB8AC3E}">
        <p14:creationId xmlns:p14="http://schemas.microsoft.com/office/powerpoint/2010/main" val="2940024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B624EA4-9CD1-43F3-8AED-B290EB0F19DB}" type="slidenum">
              <a:rPr lang="zh-CN" altLang="en-US" smtClean="0"/>
              <a:t>5</a:t>
            </a:fld>
            <a:endParaRPr lang="zh-CN" altLang="en-US"/>
          </a:p>
        </p:txBody>
      </p:sp>
    </p:spTree>
    <p:extLst>
      <p:ext uri="{BB962C8B-B14F-4D97-AF65-F5344CB8AC3E}">
        <p14:creationId xmlns:p14="http://schemas.microsoft.com/office/powerpoint/2010/main" val="420032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B624EA4-9CD1-43F3-8AED-B290EB0F19DB}" type="slidenum">
              <a:rPr lang="zh-CN" altLang="en-US" smtClean="0"/>
              <a:t>6</a:t>
            </a:fld>
            <a:endParaRPr lang="zh-CN" altLang="en-US"/>
          </a:p>
        </p:txBody>
      </p:sp>
    </p:spTree>
    <p:extLst>
      <p:ext uri="{BB962C8B-B14F-4D97-AF65-F5344CB8AC3E}">
        <p14:creationId xmlns:p14="http://schemas.microsoft.com/office/powerpoint/2010/main" val="2890321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B624EA4-9CD1-43F3-8AED-B290EB0F19DB}" type="slidenum">
              <a:rPr lang="zh-CN" altLang="en-US" smtClean="0"/>
              <a:t>7</a:t>
            </a:fld>
            <a:endParaRPr lang="zh-CN" altLang="en-US"/>
          </a:p>
        </p:txBody>
      </p:sp>
    </p:spTree>
    <p:extLst>
      <p:ext uri="{BB962C8B-B14F-4D97-AF65-F5344CB8AC3E}">
        <p14:creationId xmlns:p14="http://schemas.microsoft.com/office/powerpoint/2010/main" val="2394338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B624EA4-9CD1-43F3-8AED-B290EB0F19DB}" type="slidenum">
              <a:rPr lang="zh-CN" altLang="en-US" smtClean="0"/>
              <a:t>8</a:t>
            </a:fld>
            <a:endParaRPr lang="zh-CN" altLang="en-US"/>
          </a:p>
        </p:txBody>
      </p:sp>
    </p:spTree>
    <p:extLst>
      <p:ext uri="{BB962C8B-B14F-4D97-AF65-F5344CB8AC3E}">
        <p14:creationId xmlns:p14="http://schemas.microsoft.com/office/powerpoint/2010/main" val="2540147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B624EA4-9CD1-43F3-8AED-B290EB0F19DB}" type="slidenum">
              <a:rPr lang="zh-CN" altLang="en-US" smtClean="0"/>
              <a:t>9</a:t>
            </a:fld>
            <a:endParaRPr lang="zh-CN" altLang="en-US"/>
          </a:p>
        </p:txBody>
      </p:sp>
    </p:spTree>
    <p:extLst>
      <p:ext uri="{BB962C8B-B14F-4D97-AF65-F5344CB8AC3E}">
        <p14:creationId xmlns:p14="http://schemas.microsoft.com/office/powerpoint/2010/main" val="2332617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B624EA4-9CD1-43F3-8AED-B290EB0F19DB}" type="slidenum">
              <a:rPr lang="zh-CN" altLang="en-US" smtClean="0"/>
              <a:t>12</a:t>
            </a:fld>
            <a:endParaRPr lang="zh-CN" altLang="en-US"/>
          </a:p>
        </p:txBody>
      </p:sp>
    </p:spTree>
    <p:extLst>
      <p:ext uri="{BB962C8B-B14F-4D97-AF65-F5344CB8AC3E}">
        <p14:creationId xmlns:p14="http://schemas.microsoft.com/office/powerpoint/2010/main" val="3072144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B624EA4-9CD1-43F3-8AED-B290EB0F19DB}" type="slidenum">
              <a:rPr lang="zh-CN" altLang="en-US" smtClean="0"/>
              <a:t>13</a:t>
            </a:fld>
            <a:endParaRPr lang="zh-CN" altLang="en-US"/>
          </a:p>
        </p:txBody>
      </p:sp>
    </p:spTree>
    <p:extLst>
      <p:ext uri="{BB962C8B-B14F-4D97-AF65-F5344CB8AC3E}">
        <p14:creationId xmlns:p14="http://schemas.microsoft.com/office/powerpoint/2010/main" val="2732692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9FA1BFF-3730-4AB2-8D68-671E6FAD699F}" type="datetimeFigureOut">
              <a:rPr lang="zh-CN" altLang="en-US" smtClean="0"/>
              <a:t>2021/6/18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FB8C4A-266E-4809-8091-89E914B761E8}"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9FA1BFF-3730-4AB2-8D68-671E6FAD699F}" type="datetimeFigureOut">
              <a:rPr lang="zh-CN" altLang="en-US" smtClean="0"/>
              <a:t>2021/6/18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FB8C4A-266E-4809-8091-89E914B761E8}"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9FA1BFF-3730-4AB2-8D68-671E6FAD699F}" type="datetimeFigureOut">
              <a:rPr lang="zh-CN" altLang="en-US" smtClean="0"/>
              <a:t>2021/6/18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FB8C4A-266E-4809-8091-89E914B761E8}"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9FA1BFF-3730-4AB2-8D68-671E6FAD699F}" type="datetimeFigureOut">
              <a:rPr lang="zh-CN" altLang="en-US" smtClean="0"/>
              <a:t>2021/6/18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FB8C4A-266E-4809-8091-89E914B761E8}"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9FA1BFF-3730-4AB2-8D68-671E6FAD699F}" type="datetimeFigureOut">
              <a:rPr lang="zh-CN" altLang="en-US" smtClean="0"/>
              <a:t>2021/6/18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FB8C4A-266E-4809-8091-89E914B761E8}"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59FA1BFF-3730-4AB2-8D68-671E6FAD699F}" type="datetimeFigureOut">
              <a:rPr lang="zh-CN" altLang="en-US" smtClean="0"/>
              <a:t>2021/6/18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FB8C4A-266E-4809-8091-89E914B761E8}"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59FA1BFF-3730-4AB2-8D68-671E6FAD699F}" type="datetimeFigureOut">
              <a:rPr lang="zh-CN" altLang="en-US" smtClean="0"/>
              <a:t>2021/6/18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6FB8C4A-266E-4809-8091-89E914B761E8}"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9FA1BFF-3730-4AB2-8D68-671E6FAD699F}" type="datetimeFigureOut">
              <a:rPr lang="zh-CN" altLang="en-US" smtClean="0"/>
              <a:t>2021/6/18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6FB8C4A-266E-4809-8091-89E914B761E8}"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9FA1BFF-3730-4AB2-8D68-671E6FAD699F}" type="datetimeFigureOut">
              <a:rPr lang="zh-CN" altLang="en-US" smtClean="0"/>
              <a:t>2021/6/18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6FB8C4A-266E-4809-8091-89E914B761E8}"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9FA1BFF-3730-4AB2-8D68-671E6FAD699F}" type="datetimeFigureOut">
              <a:rPr lang="zh-CN" altLang="en-US" smtClean="0"/>
              <a:t>2021/6/18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FB8C4A-266E-4809-8091-89E914B761E8}"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9FA1BFF-3730-4AB2-8D68-671E6FAD699F}" type="datetimeFigureOut">
              <a:rPr lang="zh-CN" altLang="en-US" smtClean="0"/>
              <a:t>2021/6/18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FB8C4A-266E-4809-8091-89E914B761E8}"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FA1BFF-3730-4AB2-8D68-671E6FAD699F}" type="datetimeFigureOut">
              <a:rPr lang="zh-CN" altLang="en-US" smtClean="0"/>
              <a:t>2021/6/18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FB8C4A-266E-4809-8091-89E914B761E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zhuanlan.zhihu.com/p/25315553" TargetMode="External"/><Relationship Id="rId4" Type="http://schemas.openxmlformats.org/officeDocument/2006/relationships/hyperlink" Target="https://zhuanlan.zhihu.com/p/31895977"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zhuanlan.zhihu.com/p/58160982"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zhuanlan.zhihu.com/p/26262151" TargetMode="External"/><Relationship Id="rId5" Type="http://schemas.openxmlformats.org/officeDocument/2006/relationships/hyperlink" Target="https://zhuanlan.zhihu.com/p/74874291" TargetMode="External"/><Relationship Id="rId4" Type="http://schemas.openxmlformats.org/officeDocument/2006/relationships/hyperlink" Target="https://zhuanlan.zhihu.com/p/53088482"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jpe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3" name="副标题 2"/>
          <p:cNvSpPr>
            <a:spLocks noGrp="1"/>
          </p:cNvSpPr>
          <p:nvPr>
            <p:ph type="subTitle" idx="1"/>
          </p:nvPr>
        </p:nvSpPr>
        <p:spPr/>
        <p:txBody>
          <a:bodyPr/>
          <a:lstStyle/>
          <a:p>
            <a:endParaRPr lang="zh-CN" altLang="en-US"/>
          </a:p>
        </p:txBody>
      </p:sp>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3735" t="4907" b="6986"/>
          <a:stretch>
            <a:fillRect/>
          </a:stretch>
        </p:blipFill>
        <p:spPr>
          <a:xfrm>
            <a:off x="0" y="-1"/>
            <a:ext cx="12192000" cy="6858001"/>
          </a:xfrm>
          <a:prstGeom prst="rect">
            <a:avLst/>
          </a:prstGeom>
        </p:spPr>
      </p:pic>
      <p:pic>
        <p:nvPicPr>
          <p:cNvPr id="6" name="Picture 2" descr="C:\Users\ASUS\Desktop\bnu\QQ图片20200414155009.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210207" y="191665"/>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3088433" y="1579845"/>
            <a:ext cx="8607255" cy="1446550"/>
          </a:xfrm>
          <a:prstGeom prst="rect">
            <a:avLst/>
          </a:prstGeom>
          <a:noFill/>
        </p:spPr>
        <p:txBody>
          <a:bodyPr wrap="square" rtlCol="0">
            <a:spAutoFit/>
          </a:bodyPr>
          <a:lstStyle/>
          <a:p>
            <a:pPr algn="r"/>
            <a:r>
              <a:rPr lang="zh-CN" altLang="en-US" sz="8800" dirty="0">
                <a:solidFill>
                  <a:srgbClr val="17D3A2"/>
                </a:solidFill>
                <a:latin typeface="OPPOSans H" panose="00020600040101010101" pitchFamily="18" charset="-122"/>
                <a:ea typeface="OPPOSans H" panose="00020600040101010101" pitchFamily="18" charset="-122"/>
                <a:cs typeface="OPPOSans H" panose="00020600040101010101" pitchFamily="18" charset="-122"/>
              </a:rPr>
              <a:t>前深度学习时代 </a:t>
            </a:r>
          </a:p>
        </p:txBody>
      </p:sp>
      <p:sp>
        <p:nvSpPr>
          <p:cNvPr id="8" name="TextBox 2"/>
          <p:cNvSpPr txBox="1"/>
          <p:nvPr/>
        </p:nvSpPr>
        <p:spPr>
          <a:xfrm>
            <a:off x="10511181" y="4787315"/>
            <a:ext cx="1107996" cy="646331"/>
          </a:xfrm>
          <a:prstGeom prst="rect">
            <a:avLst/>
          </a:prstGeom>
          <a:noFill/>
        </p:spPr>
        <p:txBody>
          <a:bodyPr wrap="none" rtlCol="0">
            <a:spAutoFit/>
          </a:bodyPr>
          <a:lstStyle/>
          <a:p>
            <a:r>
              <a:rPr lang="zh-CN" altLang="en-US" sz="3600" dirty="0">
                <a:solidFill>
                  <a:schemeClr val="bg1">
                    <a:lumMod val="95000"/>
                  </a:schemeClr>
                </a:solidFill>
                <a:effectLst>
                  <a:outerShdw blurRad="38100" dist="38100" dir="2700000" algn="tl">
                    <a:srgbClr val="000000">
                      <a:alpha val="43137"/>
                    </a:srgbClr>
                  </a:outerShdw>
                </a:effectLst>
                <a:latin typeface="OPPOSans B" panose="00020600040101010101" pitchFamily="18" charset="-122"/>
                <a:ea typeface="OPPOSans B" panose="00020600040101010101" pitchFamily="18" charset="-122"/>
                <a:cs typeface="OPPOSans B" panose="00020600040101010101" pitchFamily="18" charset="-122"/>
              </a:rPr>
              <a:t>马静</a:t>
            </a:r>
          </a:p>
        </p:txBody>
      </p:sp>
      <p:sp>
        <p:nvSpPr>
          <p:cNvPr id="4" name="矩形 3"/>
          <p:cNvSpPr/>
          <p:nvPr/>
        </p:nvSpPr>
        <p:spPr>
          <a:xfrm>
            <a:off x="11830336" y="1802424"/>
            <a:ext cx="361663" cy="3631222"/>
          </a:xfrm>
          <a:prstGeom prst="rect">
            <a:avLst/>
          </a:prstGeom>
          <a:solidFill>
            <a:srgbClr val="17D3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75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SUS\Desktop\bnu\QQ图片2020041415500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34" name="内容占位符 2">
            <a:extLst>
              <a:ext uri="{FF2B5EF4-FFF2-40B4-BE49-F238E27FC236}">
                <a16:creationId xmlns:a16="http://schemas.microsoft.com/office/drawing/2014/main" id="{B5797D1D-CD7F-42AE-8182-7461182DD89D}"/>
              </a:ext>
            </a:extLst>
          </p:cNvPr>
          <p:cNvSpPr txBox="1">
            <a:spLocks/>
          </p:cNvSpPr>
          <p:nvPr/>
        </p:nvSpPr>
        <p:spPr bwMode="auto">
          <a:xfrm>
            <a:off x="814350" y="1091646"/>
            <a:ext cx="10782338" cy="51409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FontTx/>
              <a:buNone/>
            </a:pPr>
            <a:r>
              <a:rPr lang="zh-CN" altLang="en-US" sz="1900" kern="0" dirty="0"/>
              <a:t>扩展：交叉熵损失函数</a:t>
            </a:r>
            <a:endParaRPr lang="en-US" altLang="zh-CN" sz="1900" kern="0" dirty="0"/>
          </a:p>
          <a:p>
            <a:pPr marL="0" indent="0">
              <a:buFontTx/>
              <a:buNone/>
            </a:pPr>
            <a:endParaRPr lang="en-US" altLang="zh-CN" sz="1900" kern="0" dirty="0"/>
          </a:p>
          <a:p>
            <a:pPr marL="0" indent="0">
              <a:buFontTx/>
              <a:buNone/>
            </a:pPr>
            <a:r>
              <a:rPr lang="zh-CN" altLang="en-US" sz="1900" kern="0" dirty="0"/>
              <a:t>交叉熵：信息论中的一个重要概念，主要用于度量两个概率分布间的差异性</a:t>
            </a:r>
            <a:r>
              <a:rPr lang="en-US" altLang="zh-CN" sz="1900" kern="0" dirty="0"/>
              <a:t>.</a:t>
            </a:r>
          </a:p>
          <a:p>
            <a:pPr marL="0" indent="0">
              <a:buFontTx/>
              <a:buNone/>
            </a:pPr>
            <a:r>
              <a:rPr lang="zh-CN" altLang="en-US" sz="1900" kern="0" dirty="0"/>
              <a:t>信息奠基人香农（</a:t>
            </a:r>
            <a:r>
              <a:rPr lang="en-US" altLang="zh-CN" sz="1900" kern="0" dirty="0"/>
              <a:t>Shannon</a:t>
            </a:r>
            <a:r>
              <a:rPr lang="zh-CN" altLang="en-US" sz="1900" kern="0" dirty="0"/>
              <a:t>）认为：“信息是用来消除随机不确定性的东西</a:t>
            </a:r>
            <a:r>
              <a:rPr lang="en-US" altLang="zh-CN" sz="1900" kern="0" dirty="0"/>
              <a:t>.</a:t>
            </a:r>
          </a:p>
          <a:p>
            <a:pPr marL="0" indent="0">
              <a:buFontTx/>
              <a:buNone/>
            </a:pPr>
            <a:r>
              <a:rPr lang="zh-CN" altLang="en-US" sz="1900" kern="0" dirty="0">
                <a:solidFill>
                  <a:srgbClr val="FF0000"/>
                </a:solidFill>
              </a:rPr>
              <a:t>信息量</a:t>
            </a:r>
            <a:r>
              <a:rPr lang="zh-CN" altLang="en-US" sz="1900" kern="0" dirty="0"/>
              <a:t>的大小与信息发生的概率成</a:t>
            </a:r>
            <a:r>
              <a:rPr lang="zh-CN" altLang="en-US" sz="1900" b="1" kern="0" dirty="0"/>
              <a:t>反比</a:t>
            </a:r>
            <a:r>
              <a:rPr lang="zh-CN" altLang="en-US" sz="1900" kern="0" dirty="0"/>
              <a:t>。概率越大，信息量越小。概率越小，信息量越大</a:t>
            </a:r>
            <a:r>
              <a:rPr lang="en-US" altLang="zh-CN" sz="1900" kern="0" dirty="0"/>
              <a:t>.</a:t>
            </a:r>
          </a:p>
          <a:p>
            <a:pPr marL="0" indent="0">
              <a:buFontTx/>
              <a:buNone/>
            </a:pPr>
            <a:endParaRPr lang="en-US" altLang="zh-CN" sz="1900" kern="0" dirty="0"/>
          </a:p>
          <a:p>
            <a:pPr marL="0" indent="0">
              <a:buFontTx/>
              <a:buNone/>
            </a:pPr>
            <a:r>
              <a:rPr lang="en-US" altLang="zh-CN" sz="2000" b="1" dirty="0">
                <a:solidFill>
                  <a:srgbClr val="4D4D4D"/>
                </a:solidFill>
                <a:latin typeface="-apple-system"/>
              </a:rPr>
              <a:t>e</a:t>
            </a:r>
            <a:r>
              <a:rPr lang="en-US" altLang="zh-CN" sz="2000" b="1" i="0" dirty="0">
                <a:solidFill>
                  <a:srgbClr val="4D4D4D"/>
                </a:solidFill>
                <a:effectLst/>
                <a:latin typeface="-apple-system"/>
              </a:rPr>
              <a:t>xample1</a:t>
            </a:r>
            <a:r>
              <a:rPr lang="zh-CN" altLang="en-US" sz="2000" b="1" i="0" dirty="0">
                <a:solidFill>
                  <a:srgbClr val="4D4D4D"/>
                </a:solidFill>
                <a:effectLst/>
                <a:latin typeface="-apple-system"/>
              </a:rPr>
              <a:t>：“太阳从东边升起”</a:t>
            </a:r>
            <a:endParaRPr lang="en-US" altLang="zh-CN" sz="2000" b="1" i="0" dirty="0">
              <a:solidFill>
                <a:srgbClr val="4D4D4D"/>
              </a:solidFill>
              <a:effectLst/>
              <a:latin typeface="-apple-system"/>
            </a:endParaRPr>
          </a:p>
          <a:p>
            <a:pPr marL="0" indent="0">
              <a:buFontTx/>
              <a:buNone/>
            </a:pPr>
            <a:r>
              <a:rPr lang="en-US" altLang="zh-CN" sz="2000" b="1" dirty="0">
                <a:solidFill>
                  <a:srgbClr val="4D4D4D"/>
                </a:solidFill>
                <a:latin typeface="-apple-system"/>
              </a:rPr>
              <a:t>e</a:t>
            </a:r>
            <a:r>
              <a:rPr lang="en-US" altLang="zh-CN" sz="2000" b="1" i="0" dirty="0">
                <a:solidFill>
                  <a:srgbClr val="4D4D4D"/>
                </a:solidFill>
                <a:effectLst/>
                <a:latin typeface="-apple-system"/>
              </a:rPr>
              <a:t>xample1</a:t>
            </a:r>
            <a:r>
              <a:rPr lang="zh-CN" altLang="en-US" sz="2000" b="1" i="0" dirty="0">
                <a:solidFill>
                  <a:srgbClr val="4D4D4D"/>
                </a:solidFill>
                <a:effectLst/>
                <a:latin typeface="-apple-system"/>
              </a:rPr>
              <a:t>： </a:t>
            </a:r>
            <a:r>
              <a:rPr lang="en-US" altLang="zh-CN" sz="2000" b="1" i="0" dirty="0">
                <a:solidFill>
                  <a:srgbClr val="4D4D4D"/>
                </a:solidFill>
                <a:effectLst/>
                <a:latin typeface="-apple-system"/>
              </a:rPr>
              <a:t>2022</a:t>
            </a:r>
            <a:r>
              <a:rPr lang="zh-CN" altLang="en-US" sz="2000" b="1" i="0" dirty="0">
                <a:solidFill>
                  <a:srgbClr val="4D4D4D"/>
                </a:solidFill>
                <a:effectLst/>
                <a:latin typeface="-apple-system"/>
              </a:rPr>
              <a:t>年中国队成功进入世界杯</a:t>
            </a:r>
            <a:endParaRPr lang="en-US" altLang="zh-CN" sz="2000" b="1" i="0" dirty="0">
              <a:solidFill>
                <a:srgbClr val="4D4D4D"/>
              </a:solidFill>
              <a:effectLst/>
              <a:latin typeface="-apple-system"/>
            </a:endParaRPr>
          </a:p>
          <a:p>
            <a:pPr marL="0" indent="0">
              <a:buFontTx/>
              <a:buNone/>
            </a:pPr>
            <a:endParaRPr lang="en-US" altLang="zh-CN" sz="1200" b="1" kern="0" dirty="0">
              <a:solidFill>
                <a:srgbClr val="4D4D4D"/>
              </a:solidFill>
              <a:latin typeface="-apple-system"/>
            </a:endParaRPr>
          </a:p>
          <a:p>
            <a:pPr marL="0" indent="0">
              <a:buFontTx/>
              <a:buNone/>
            </a:pPr>
            <a:r>
              <a:rPr lang="zh-CN" altLang="en-US" sz="2000" b="0" i="0" dirty="0">
                <a:solidFill>
                  <a:srgbClr val="FF0000"/>
                </a:solidFill>
                <a:effectLst/>
                <a:latin typeface="-apple-system"/>
              </a:rPr>
              <a:t>信息熵</a:t>
            </a:r>
            <a:r>
              <a:rPr lang="zh-CN" altLang="en-US" sz="2000" b="0" i="0" dirty="0">
                <a:solidFill>
                  <a:srgbClr val="4D4D4D"/>
                </a:solidFill>
                <a:effectLst/>
                <a:latin typeface="-apple-system"/>
              </a:rPr>
              <a:t>也被称为熵，用来表示所有信息量的期望。</a:t>
            </a:r>
            <a:endParaRPr lang="en-US" altLang="zh-CN" sz="2000" b="0" i="0" dirty="0">
              <a:solidFill>
                <a:srgbClr val="4D4D4D"/>
              </a:solidFill>
              <a:effectLst/>
              <a:latin typeface="-apple-system"/>
            </a:endParaRPr>
          </a:p>
          <a:p>
            <a:pPr marL="0" indent="0">
              <a:buFontTx/>
              <a:buNone/>
            </a:pPr>
            <a:endParaRPr lang="en-US" altLang="zh-CN" sz="2000" kern="0" dirty="0">
              <a:solidFill>
                <a:srgbClr val="4D4D4D"/>
              </a:solidFill>
              <a:latin typeface="-apple-system"/>
            </a:endParaRPr>
          </a:p>
          <a:p>
            <a:pPr marL="0" indent="0">
              <a:buFontTx/>
              <a:buNone/>
            </a:pPr>
            <a:r>
              <a:rPr lang="zh-CN" altLang="en-US" sz="2000" kern="0" dirty="0">
                <a:solidFill>
                  <a:srgbClr val="FF0000"/>
                </a:solidFill>
              </a:rPr>
              <a:t>相对熵（</a:t>
            </a:r>
            <a:r>
              <a:rPr lang="en-US" altLang="zh-CN" sz="2000" kern="0" dirty="0">
                <a:solidFill>
                  <a:srgbClr val="FF0000"/>
                </a:solidFill>
              </a:rPr>
              <a:t>KL</a:t>
            </a:r>
            <a:r>
              <a:rPr lang="zh-CN" altLang="en-US" sz="2000" kern="0" dirty="0">
                <a:solidFill>
                  <a:srgbClr val="FF0000"/>
                </a:solidFill>
              </a:rPr>
              <a:t>散度）</a:t>
            </a:r>
            <a:r>
              <a:rPr lang="en-US" altLang="zh-CN" sz="2000" kern="0" dirty="0">
                <a:solidFill>
                  <a:srgbClr val="FF0000"/>
                </a:solidFill>
              </a:rPr>
              <a:t>:</a:t>
            </a:r>
            <a:r>
              <a:rPr lang="zh-CN" altLang="en-US" sz="2000" kern="0" dirty="0"/>
              <a:t>如果对于同一个随机变量有两个单独的概率分布，则我们可以使用</a:t>
            </a:r>
            <a:r>
              <a:rPr lang="en-US" altLang="zh-CN" sz="2000" kern="0" dirty="0"/>
              <a:t>KL</a:t>
            </a:r>
            <a:r>
              <a:rPr lang="zh-CN" altLang="en-US" sz="2000" kern="0" dirty="0"/>
              <a:t>散度来衡量这两个概率分布之间的差异。</a:t>
            </a:r>
          </a:p>
        </p:txBody>
      </p:sp>
      <p:sp>
        <p:nvSpPr>
          <p:cNvPr id="26" name="文本框 25">
            <a:extLst>
              <a:ext uri="{FF2B5EF4-FFF2-40B4-BE49-F238E27FC236}">
                <a16:creationId xmlns:a16="http://schemas.microsoft.com/office/drawing/2014/main" id="{1AC664B3-1110-4AD3-BC5F-22DF7631564E}"/>
              </a:ext>
            </a:extLst>
          </p:cNvPr>
          <p:cNvSpPr txBox="1"/>
          <p:nvPr/>
        </p:nvSpPr>
        <p:spPr>
          <a:xfrm>
            <a:off x="8220099" y="243336"/>
            <a:ext cx="3383747" cy="523220"/>
          </a:xfrm>
          <a:prstGeom prst="rect">
            <a:avLst/>
          </a:prstGeom>
          <a:noFill/>
        </p:spPr>
        <p:txBody>
          <a:bodyPr wrap="none" rtlCol="0">
            <a:spAutoFit/>
          </a:bodyPr>
          <a:lstStyle/>
          <a:p>
            <a:r>
              <a:rPr lang="en-US" altLang="zh-CN"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rPr>
              <a:t>Logistic</a:t>
            </a:r>
            <a:r>
              <a:rPr lang="zh-CN" altLang="en-US"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rPr>
              <a:t> </a:t>
            </a:r>
            <a:r>
              <a:rPr lang="en-US" altLang="zh-CN"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rPr>
              <a:t>regression</a:t>
            </a:r>
            <a:endParaRPr lang="zh-CN" altLang="en-US"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endParaRPr>
          </a:p>
        </p:txBody>
      </p:sp>
      <p:pic>
        <p:nvPicPr>
          <p:cNvPr id="3" name="图片 2">
            <a:extLst>
              <a:ext uri="{FF2B5EF4-FFF2-40B4-BE49-F238E27FC236}">
                <a16:creationId xmlns:a16="http://schemas.microsoft.com/office/drawing/2014/main" id="{6B05E620-60E9-4327-990E-A9DDF43E77DE}"/>
              </a:ext>
            </a:extLst>
          </p:cNvPr>
          <p:cNvPicPr>
            <a:picLocks noChangeAspect="1"/>
          </p:cNvPicPr>
          <p:nvPr/>
        </p:nvPicPr>
        <p:blipFill>
          <a:blip r:embed="rId3"/>
          <a:stretch>
            <a:fillRect/>
          </a:stretch>
        </p:blipFill>
        <p:spPr>
          <a:xfrm>
            <a:off x="9053550" y="2865842"/>
            <a:ext cx="2324100" cy="361950"/>
          </a:xfrm>
          <a:prstGeom prst="rect">
            <a:avLst/>
          </a:prstGeom>
        </p:spPr>
      </p:pic>
      <p:pic>
        <p:nvPicPr>
          <p:cNvPr id="7" name="图片 6">
            <a:extLst>
              <a:ext uri="{FF2B5EF4-FFF2-40B4-BE49-F238E27FC236}">
                <a16:creationId xmlns:a16="http://schemas.microsoft.com/office/drawing/2014/main" id="{9FA59CDB-2992-4DDF-993C-D64C5C97E662}"/>
              </a:ext>
            </a:extLst>
          </p:cNvPr>
          <p:cNvPicPr>
            <a:picLocks noChangeAspect="1"/>
          </p:cNvPicPr>
          <p:nvPr/>
        </p:nvPicPr>
        <p:blipFill>
          <a:blip r:embed="rId4"/>
          <a:stretch>
            <a:fillRect/>
          </a:stretch>
        </p:blipFill>
        <p:spPr>
          <a:xfrm>
            <a:off x="6673779" y="4153906"/>
            <a:ext cx="4703871" cy="515291"/>
          </a:xfrm>
          <a:prstGeom prst="rect">
            <a:avLst/>
          </a:prstGeom>
        </p:spPr>
      </p:pic>
      <p:pic>
        <p:nvPicPr>
          <p:cNvPr id="9" name="图片 8">
            <a:extLst>
              <a:ext uri="{FF2B5EF4-FFF2-40B4-BE49-F238E27FC236}">
                <a16:creationId xmlns:a16="http://schemas.microsoft.com/office/drawing/2014/main" id="{30282958-DEEF-4E76-8270-6E7A30363EB1}"/>
              </a:ext>
            </a:extLst>
          </p:cNvPr>
          <p:cNvPicPr>
            <a:picLocks noChangeAspect="1"/>
          </p:cNvPicPr>
          <p:nvPr/>
        </p:nvPicPr>
        <p:blipFill>
          <a:blip r:embed="rId5"/>
          <a:stretch>
            <a:fillRect/>
          </a:stretch>
        </p:blipFill>
        <p:spPr>
          <a:xfrm>
            <a:off x="7717422" y="5372659"/>
            <a:ext cx="3733800" cy="628650"/>
          </a:xfrm>
          <a:prstGeom prst="rect">
            <a:avLst/>
          </a:prstGeom>
        </p:spPr>
      </p:pic>
    </p:spTree>
    <p:extLst>
      <p:ext uri="{BB962C8B-B14F-4D97-AF65-F5344CB8AC3E}">
        <p14:creationId xmlns:p14="http://schemas.microsoft.com/office/powerpoint/2010/main" val="335555959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SUS\Desktop\bnu\QQ图片2020041415500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34" name="内容占位符 2">
            <a:extLst>
              <a:ext uri="{FF2B5EF4-FFF2-40B4-BE49-F238E27FC236}">
                <a16:creationId xmlns:a16="http://schemas.microsoft.com/office/drawing/2014/main" id="{B5797D1D-CD7F-42AE-8182-7461182DD89D}"/>
              </a:ext>
            </a:extLst>
          </p:cNvPr>
          <p:cNvSpPr txBox="1">
            <a:spLocks/>
          </p:cNvSpPr>
          <p:nvPr/>
        </p:nvSpPr>
        <p:spPr bwMode="auto">
          <a:xfrm>
            <a:off x="814350" y="1091646"/>
            <a:ext cx="10782338" cy="51409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FontTx/>
              <a:buNone/>
            </a:pPr>
            <a:r>
              <a:rPr lang="zh-CN" altLang="en-US" sz="1900" kern="0" dirty="0"/>
              <a:t>扩展：交叉熵损失函数</a:t>
            </a:r>
            <a:endParaRPr lang="en-US" altLang="zh-CN" sz="1900" kern="0" dirty="0"/>
          </a:p>
          <a:p>
            <a:pPr marL="0" indent="0">
              <a:buFontTx/>
              <a:buNone/>
            </a:pPr>
            <a:endParaRPr lang="en-US" altLang="zh-CN" sz="1900" kern="0" dirty="0"/>
          </a:p>
          <a:p>
            <a:pPr marL="0" indent="0">
              <a:buFontTx/>
              <a:buNone/>
            </a:pPr>
            <a:r>
              <a:rPr lang="zh-CN" altLang="en-US" sz="1900" kern="0" dirty="0"/>
              <a:t>交叉熵：信息论中的一个重要概念，主要用于度量两个概率分布间的差异性</a:t>
            </a:r>
            <a:r>
              <a:rPr lang="en-US" altLang="zh-CN" sz="1900" kern="0" dirty="0"/>
              <a:t>.</a:t>
            </a:r>
          </a:p>
          <a:p>
            <a:pPr marL="0" indent="0">
              <a:buFontTx/>
              <a:buNone/>
            </a:pPr>
            <a:endParaRPr lang="en-US" altLang="zh-CN" sz="1900" kern="0" dirty="0"/>
          </a:p>
          <a:p>
            <a:pPr marL="0" indent="0">
              <a:buFontTx/>
              <a:buNone/>
            </a:pPr>
            <a:endParaRPr lang="en-US" altLang="zh-CN" sz="1900" kern="0" dirty="0"/>
          </a:p>
          <a:p>
            <a:pPr marL="0" indent="0">
              <a:buFontTx/>
              <a:buNone/>
            </a:pPr>
            <a:endParaRPr lang="en-US" altLang="zh-CN" sz="1900" kern="0" dirty="0"/>
          </a:p>
          <a:p>
            <a:pPr marL="0" indent="0">
              <a:buFontTx/>
              <a:buNone/>
            </a:pPr>
            <a:endParaRPr lang="en-US" altLang="zh-CN" sz="1900" kern="0" dirty="0"/>
          </a:p>
          <a:p>
            <a:pPr marL="0" indent="0">
              <a:buFontTx/>
              <a:buNone/>
            </a:pPr>
            <a:endParaRPr lang="en-US" altLang="zh-CN" sz="1900" kern="0" dirty="0"/>
          </a:p>
          <a:p>
            <a:pPr marL="0" indent="0">
              <a:buFontTx/>
              <a:buNone/>
            </a:pPr>
            <a:endParaRPr lang="en-US" altLang="zh-CN" sz="1900" kern="0" dirty="0"/>
          </a:p>
          <a:p>
            <a:pPr marL="0" indent="0">
              <a:buFontTx/>
              <a:buNone/>
            </a:pPr>
            <a:endParaRPr lang="en-US" altLang="zh-CN" sz="1900" kern="0" dirty="0"/>
          </a:p>
          <a:p>
            <a:pPr>
              <a:buFont typeface="Wingdings" panose="05000000000000000000" pitchFamily="2" charset="2"/>
              <a:buChar char="n"/>
            </a:pPr>
            <a:r>
              <a:rPr lang="zh-CN" altLang="en-US" sz="1900" kern="0" dirty="0"/>
              <a:t>在机器学习训练网络时，输入数据与标签常常已经确定，那么真实概率分布</a:t>
            </a:r>
            <a:r>
              <a:rPr lang="en-US" altLang="zh-CN" sz="1900" kern="0" dirty="0"/>
              <a:t>P ( x ) </a:t>
            </a:r>
            <a:r>
              <a:rPr lang="zh-CN" altLang="en-US" sz="1900" kern="0" dirty="0"/>
              <a:t>也就确定下来了，所以信息熵在这里就是一个常量</a:t>
            </a:r>
            <a:r>
              <a:rPr lang="en-US" altLang="zh-CN" sz="1900" kern="0" dirty="0"/>
              <a:t>.</a:t>
            </a:r>
          </a:p>
          <a:p>
            <a:pPr>
              <a:buFont typeface="Wingdings" panose="05000000000000000000" pitchFamily="2" charset="2"/>
              <a:buChar char="n"/>
            </a:pPr>
            <a:r>
              <a:rPr lang="en-US" altLang="zh-CN" sz="1900" kern="0" dirty="0"/>
              <a:t>KL</a:t>
            </a:r>
            <a:r>
              <a:rPr lang="zh-CN" altLang="en-US" sz="1900" kern="0" dirty="0"/>
              <a:t>散度的值表示真实概率分布</a:t>
            </a:r>
            <a:r>
              <a:rPr lang="en-US" altLang="zh-CN" sz="1900" kern="0" dirty="0"/>
              <a:t>P ( x )</a:t>
            </a:r>
            <a:r>
              <a:rPr lang="zh-CN" altLang="en-US" sz="1900" kern="0" dirty="0"/>
              <a:t>与预测概率分布</a:t>
            </a:r>
            <a:r>
              <a:rPr lang="en-US" altLang="zh-CN" sz="1900" kern="0" dirty="0"/>
              <a:t>Q ( x ) </a:t>
            </a:r>
            <a:r>
              <a:rPr lang="zh-CN" altLang="en-US" sz="1900" kern="0" dirty="0"/>
              <a:t>之间的差异，值越小表示预测的结果越好，所以需要最小化</a:t>
            </a:r>
            <a:r>
              <a:rPr lang="en-US" altLang="zh-CN" sz="1900" kern="0" dirty="0"/>
              <a:t>KL</a:t>
            </a:r>
            <a:r>
              <a:rPr lang="zh-CN" altLang="en-US" sz="1900" kern="0" dirty="0"/>
              <a:t>散度，或最小化交叉熵</a:t>
            </a:r>
            <a:r>
              <a:rPr lang="en-US" altLang="zh-CN" sz="1900" kern="0" dirty="0"/>
              <a:t>.</a:t>
            </a:r>
            <a:endParaRPr lang="zh-CN" altLang="en-US" sz="1900" kern="0" dirty="0"/>
          </a:p>
          <a:p>
            <a:pPr marL="0" indent="0">
              <a:buFontTx/>
              <a:buNone/>
            </a:pPr>
            <a:endParaRPr lang="en-US" altLang="zh-CN" sz="1900" kern="0" dirty="0"/>
          </a:p>
        </p:txBody>
      </p:sp>
      <p:sp>
        <p:nvSpPr>
          <p:cNvPr id="26" name="文本框 25">
            <a:extLst>
              <a:ext uri="{FF2B5EF4-FFF2-40B4-BE49-F238E27FC236}">
                <a16:creationId xmlns:a16="http://schemas.microsoft.com/office/drawing/2014/main" id="{1AC664B3-1110-4AD3-BC5F-22DF7631564E}"/>
              </a:ext>
            </a:extLst>
          </p:cNvPr>
          <p:cNvSpPr txBox="1"/>
          <p:nvPr/>
        </p:nvSpPr>
        <p:spPr>
          <a:xfrm>
            <a:off x="8220099" y="243336"/>
            <a:ext cx="3383747" cy="523220"/>
          </a:xfrm>
          <a:prstGeom prst="rect">
            <a:avLst/>
          </a:prstGeom>
          <a:noFill/>
        </p:spPr>
        <p:txBody>
          <a:bodyPr wrap="none" rtlCol="0">
            <a:spAutoFit/>
          </a:bodyPr>
          <a:lstStyle/>
          <a:p>
            <a:r>
              <a:rPr lang="en-US" altLang="zh-CN"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rPr>
              <a:t>Logistic</a:t>
            </a:r>
            <a:r>
              <a:rPr lang="zh-CN" altLang="en-US"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rPr>
              <a:t> </a:t>
            </a:r>
            <a:r>
              <a:rPr lang="en-US" altLang="zh-CN"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rPr>
              <a:t>regression</a:t>
            </a:r>
            <a:endParaRPr lang="zh-CN" altLang="en-US"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endParaRPr>
          </a:p>
        </p:txBody>
      </p:sp>
      <p:pic>
        <p:nvPicPr>
          <p:cNvPr id="13" name="图片 12">
            <a:extLst>
              <a:ext uri="{FF2B5EF4-FFF2-40B4-BE49-F238E27FC236}">
                <a16:creationId xmlns:a16="http://schemas.microsoft.com/office/drawing/2014/main" id="{212BBED5-9F1B-4C22-8048-1D13EE797B3F}"/>
              </a:ext>
            </a:extLst>
          </p:cNvPr>
          <p:cNvPicPr>
            <a:picLocks noChangeAspect="1"/>
          </p:cNvPicPr>
          <p:nvPr/>
        </p:nvPicPr>
        <p:blipFill>
          <a:blip r:embed="rId3"/>
          <a:stretch>
            <a:fillRect/>
          </a:stretch>
        </p:blipFill>
        <p:spPr>
          <a:xfrm>
            <a:off x="1443019" y="2223864"/>
            <a:ext cx="4762500" cy="1438275"/>
          </a:xfrm>
          <a:prstGeom prst="rect">
            <a:avLst/>
          </a:prstGeom>
        </p:spPr>
      </p:pic>
      <p:sp>
        <p:nvSpPr>
          <p:cNvPr id="2" name="矩形 1">
            <a:extLst>
              <a:ext uri="{FF2B5EF4-FFF2-40B4-BE49-F238E27FC236}">
                <a16:creationId xmlns:a16="http://schemas.microsoft.com/office/drawing/2014/main" id="{72D58DB0-B58A-473C-83B5-E7872819DFC0}"/>
              </a:ext>
            </a:extLst>
          </p:cNvPr>
          <p:cNvSpPr/>
          <p:nvPr/>
        </p:nvSpPr>
        <p:spPr>
          <a:xfrm>
            <a:off x="3971903" y="2943001"/>
            <a:ext cx="2233616" cy="719138"/>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DA74B87C-2C76-4479-A394-9547F3D20B8B}"/>
              </a:ext>
            </a:extLst>
          </p:cNvPr>
          <p:cNvSpPr/>
          <p:nvPr/>
        </p:nvSpPr>
        <p:spPr>
          <a:xfrm>
            <a:off x="1590653" y="2943001"/>
            <a:ext cx="2233616" cy="719138"/>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A204713B-AAF9-4E8F-BAFD-5002ED72BED8}"/>
              </a:ext>
            </a:extLst>
          </p:cNvPr>
          <p:cNvSpPr txBox="1"/>
          <p:nvPr/>
        </p:nvSpPr>
        <p:spPr>
          <a:xfrm>
            <a:off x="1618596" y="3867807"/>
            <a:ext cx="1984959" cy="369332"/>
          </a:xfrm>
          <a:prstGeom prst="rect">
            <a:avLst/>
          </a:prstGeom>
          <a:noFill/>
        </p:spPr>
        <p:txBody>
          <a:bodyPr wrap="square" rtlCol="0">
            <a:spAutoFit/>
          </a:bodyPr>
          <a:lstStyle/>
          <a:p>
            <a:r>
              <a:rPr lang="zh-CN" altLang="en-US" dirty="0"/>
              <a:t>信息熵</a:t>
            </a:r>
          </a:p>
        </p:txBody>
      </p:sp>
      <p:sp>
        <p:nvSpPr>
          <p:cNvPr id="14" name="文本框 13">
            <a:extLst>
              <a:ext uri="{FF2B5EF4-FFF2-40B4-BE49-F238E27FC236}">
                <a16:creationId xmlns:a16="http://schemas.microsoft.com/office/drawing/2014/main" id="{C5E63386-D003-4EBF-B72A-E2897D0311DF}"/>
              </a:ext>
            </a:extLst>
          </p:cNvPr>
          <p:cNvSpPr txBox="1"/>
          <p:nvPr/>
        </p:nvSpPr>
        <p:spPr>
          <a:xfrm>
            <a:off x="3971903" y="3867807"/>
            <a:ext cx="1984959" cy="369332"/>
          </a:xfrm>
          <a:prstGeom prst="rect">
            <a:avLst/>
          </a:prstGeom>
          <a:noFill/>
        </p:spPr>
        <p:txBody>
          <a:bodyPr wrap="square" rtlCol="0">
            <a:spAutoFit/>
          </a:bodyPr>
          <a:lstStyle/>
          <a:p>
            <a:r>
              <a:rPr lang="zh-CN" altLang="en-US" dirty="0"/>
              <a:t>交叉熵</a:t>
            </a:r>
          </a:p>
        </p:txBody>
      </p:sp>
    </p:spTree>
    <p:extLst>
      <p:ext uri="{BB962C8B-B14F-4D97-AF65-F5344CB8AC3E}">
        <p14:creationId xmlns:p14="http://schemas.microsoft.com/office/powerpoint/2010/main" val="2791500834"/>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54088"/>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E095D23A-907A-43D1-BB2D-08BAAA7B4160}"/>
              </a:ext>
            </a:extLst>
          </p:cNvPr>
          <p:cNvSpPr txBox="1"/>
          <p:nvPr/>
        </p:nvSpPr>
        <p:spPr>
          <a:xfrm>
            <a:off x="8220099" y="243336"/>
            <a:ext cx="3383747" cy="523220"/>
          </a:xfrm>
          <a:prstGeom prst="rect">
            <a:avLst/>
          </a:prstGeom>
          <a:noFill/>
        </p:spPr>
        <p:txBody>
          <a:bodyPr wrap="none" rtlCol="0">
            <a:spAutoFit/>
          </a:bodyPr>
          <a:lstStyle/>
          <a:p>
            <a:r>
              <a:rPr lang="en-US" altLang="zh-CN"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rPr>
              <a:t>Logistic</a:t>
            </a:r>
            <a:r>
              <a:rPr lang="zh-CN" altLang="en-US"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rPr>
              <a:t> </a:t>
            </a:r>
            <a:r>
              <a:rPr lang="en-US" altLang="zh-CN"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rPr>
              <a:t>regression</a:t>
            </a:r>
            <a:endParaRPr lang="zh-CN" altLang="en-US"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2" name="文本框 1">
            <a:extLst>
              <a:ext uri="{FF2B5EF4-FFF2-40B4-BE49-F238E27FC236}">
                <a16:creationId xmlns:a16="http://schemas.microsoft.com/office/drawing/2014/main" id="{F7535CAE-C931-4EB0-B74A-FA72CD42BD90}"/>
              </a:ext>
            </a:extLst>
          </p:cNvPr>
          <p:cNvSpPr txBox="1"/>
          <p:nvPr/>
        </p:nvSpPr>
        <p:spPr>
          <a:xfrm>
            <a:off x="893381" y="1103586"/>
            <a:ext cx="4193626" cy="523220"/>
          </a:xfrm>
          <a:prstGeom prst="rect">
            <a:avLst/>
          </a:prstGeom>
          <a:noFill/>
        </p:spPr>
        <p:txBody>
          <a:bodyPr wrap="square" rtlCol="0">
            <a:spAutoFit/>
          </a:bodyPr>
          <a:lstStyle/>
          <a:p>
            <a:r>
              <a:rPr lang="zh-CN" altLang="en-US" sz="2800" dirty="0"/>
              <a:t>权重向量</a:t>
            </a:r>
            <a:r>
              <a:rPr lang="en-US" altLang="zh-CN" sz="2800" dirty="0"/>
              <a:t>W</a:t>
            </a:r>
            <a:r>
              <a:rPr lang="zh-CN" altLang="en-US" sz="2800" dirty="0"/>
              <a:t>的训练方法</a:t>
            </a:r>
          </a:p>
        </p:txBody>
      </p:sp>
      <p:sp>
        <p:nvSpPr>
          <p:cNvPr id="7" name="内容占位符 6">
            <a:extLst>
              <a:ext uri="{FF2B5EF4-FFF2-40B4-BE49-F238E27FC236}">
                <a16:creationId xmlns:a16="http://schemas.microsoft.com/office/drawing/2014/main" id="{E14FEDFF-434E-4B9B-8A84-A3582921F47F}"/>
              </a:ext>
            </a:extLst>
          </p:cNvPr>
          <p:cNvSpPr>
            <a:spLocks noGrp="1"/>
          </p:cNvSpPr>
          <p:nvPr>
            <p:ph idx="1"/>
          </p:nvPr>
        </p:nvSpPr>
        <p:spPr>
          <a:xfrm>
            <a:off x="893381" y="1984369"/>
            <a:ext cx="10515600" cy="4351338"/>
          </a:xfrm>
        </p:spPr>
        <p:txBody>
          <a:bodyPr>
            <a:normAutofit/>
          </a:bodyPr>
          <a:lstStyle/>
          <a:p>
            <a:pPr>
              <a:buFont typeface="Wingdings" panose="05000000000000000000" pitchFamily="2" charset="2"/>
              <a:buChar char="ü"/>
            </a:pPr>
            <a:r>
              <a:rPr lang="zh-CN" altLang="en-US" sz="1800" dirty="0">
                <a:solidFill>
                  <a:srgbClr val="FF0000"/>
                </a:solidFill>
              </a:rPr>
              <a:t>确定目标函数</a:t>
            </a:r>
            <a:endParaRPr lang="en-US" altLang="zh-CN" sz="1800" dirty="0">
              <a:solidFill>
                <a:srgbClr val="FF0000"/>
              </a:solidFill>
            </a:endParaRPr>
          </a:p>
          <a:p>
            <a:pPr>
              <a:buFont typeface="Wingdings" panose="05000000000000000000" pitchFamily="2" charset="2"/>
              <a:buChar char="ü"/>
            </a:pPr>
            <a:r>
              <a:rPr lang="zh-CN" altLang="en-US" sz="1800" dirty="0">
                <a:solidFill>
                  <a:srgbClr val="FF0000"/>
                </a:solidFill>
              </a:rPr>
              <a:t>对目标函数进行求导，得到梯度的方向</a:t>
            </a:r>
            <a:endParaRPr lang="en-US" altLang="zh-CN" sz="1800" dirty="0">
              <a:solidFill>
                <a:srgbClr val="FF0000"/>
              </a:solidFill>
            </a:endParaRPr>
          </a:p>
          <a:p>
            <a:pPr>
              <a:buFont typeface="Wingdings" panose="05000000000000000000" pitchFamily="2" charset="2"/>
              <a:buChar char="ü"/>
            </a:pPr>
            <a:r>
              <a:rPr lang="zh-CN" altLang="en-US" sz="1800" dirty="0">
                <a:solidFill>
                  <a:srgbClr val="FF0000"/>
                </a:solidFill>
              </a:rPr>
              <a:t>沿梯度的反方向下降，并迭代此过程直至寻找到局部最小点</a:t>
            </a:r>
          </a:p>
        </p:txBody>
      </p:sp>
      <p:sp>
        <p:nvSpPr>
          <p:cNvPr id="3" name="矩形 2">
            <a:extLst>
              <a:ext uri="{FF2B5EF4-FFF2-40B4-BE49-F238E27FC236}">
                <a16:creationId xmlns:a16="http://schemas.microsoft.com/office/drawing/2014/main" id="{D700D351-2F33-43FB-837F-2FB844D5B32D}"/>
              </a:ext>
            </a:extLst>
          </p:cNvPr>
          <p:cNvSpPr/>
          <p:nvPr/>
        </p:nvSpPr>
        <p:spPr>
          <a:xfrm>
            <a:off x="893381" y="1891861"/>
            <a:ext cx="6421819" cy="120868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199E8D34-854E-4A50-BD14-A55F28B91FCB}"/>
              </a:ext>
            </a:extLst>
          </p:cNvPr>
          <p:cNvPicPr>
            <a:picLocks noChangeAspect="1"/>
          </p:cNvPicPr>
          <p:nvPr/>
        </p:nvPicPr>
        <p:blipFill>
          <a:blip r:embed="rId4"/>
          <a:stretch>
            <a:fillRect/>
          </a:stretch>
        </p:blipFill>
        <p:spPr>
          <a:xfrm>
            <a:off x="7528528" y="3263462"/>
            <a:ext cx="3667125" cy="809625"/>
          </a:xfrm>
          <a:prstGeom prst="rect">
            <a:avLst/>
          </a:prstGeom>
        </p:spPr>
      </p:pic>
      <p:sp>
        <p:nvSpPr>
          <p:cNvPr id="8" name="文本框 7">
            <a:extLst>
              <a:ext uri="{FF2B5EF4-FFF2-40B4-BE49-F238E27FC236}">
                <a16:creationId xmlns:a16="http://schemas.microsoft.com/office/drawing/2014/main" id="{64C4D258-3A98-468A-A83C-D39D943ADA35}"/>
              </a:ext>
            </a:extLst>
          </p:cNvPr>
          <p:cNvSpPr txBox="1"/>
          <p:nvPr/>
        </p:nvSpPr>
        <p:spPr>
          <a:xfrm>
            <a:off x="7480258" y="4196257"/>
            <a:ext cx="4863428" cy="646331"/>
          </a:xfrm>
          <a:prstGeom prst="rect">
            <a:avLst/>
          </a:prstGeom>
          <a:noFill/>
        </p:spPr>
        <p:txBody>
          <a:bodyPr wrap="square" rtlCol="0">
            <a:spAutoFit/>
          </a:bodyPr>
          <a:lstStyle/>
          <a:p>
            <a:r>
              <a:rPr lang="zh-CN" altLang="en-US" dirty="0"/>
              <a:t>以交叉熵为损失函数：</a:t>
            </a:r>
            <a:endParaRPr lang="en-US" altLang="zh-CN" dirty="0"/>
          </a:p>
          <a:p>
            <a:endParaRPr lang="zh-CN" altLang="en-US" dirty="0"/>
          </a:p>
        </p:txBody>
      </p:sp>
      <mc:AlternateContent xmlns:mc="http://schemas.openxmlformats.org/markup-compatibility/2006">
        <mc:Choice xmlns:a14="http://schemas.microsoft.com/office/drawing/2010/main" Requires="a14">
          <p:sp>
            <p:nvSpPr>
              <p:cNvPr id="27" name="文本框 26">
                <a:extLst>
                  <a:ext uri="{FF2B5EF4-FFF2-40B4-BE49-F238E27FC236}">
                    <a16:creationId xmlns:a16="http://schemas.microsoft.com/office/drawing/2014/main" id="{60EE6169-F0B5-4F8A-A57B-6916D341A053}"/>
                  </a:ext>
                </a:extLst>
              </p:cNvPr>
              <p:cNvSpPr txBox="1"/>
              <p:nvPr/>
            </p:nvSpPr>
            <p:spPr>
              <a:xfrm>
                <a:off x="7528529" y="4762490"/>
                <a:ext cx="4075318" cy="737125"/>
              </a:xfrm>
              <a:prstGeom prst="rect">
                <a:avLst/>
              </a:prstGeom>
              <a:noFill/>
            </p:spPr>
            <p:txBody>
              <a:bodyPr wrap="square">
                <a:spAutoFit/>
              </a:bodyPr>
              <a:lstStyle/>
              <a:p>
                <a14:m>
                  <m:oMath xmlns:m="http://schemas.openxmlformats.org/officeDocument/2006/math">
                    <m:r>
                      <m:rPr>
                        <m:sty m:val="p"/>
                      </m:rPr>
                      <a:rPr lang="zh-CN" altLang="en-US" sz="1400">
                        <a:latin typeface="Cambria Math" panose="02040503050406030204" pitchFamily="18" charset="0"/>
                      </a:rPr>
                      <m:t>L</m:t>
                    </m:r>
                    <m:d>
                      <m:dPr>
                        <m:ctrlPr>
                          <a:rPr lang="zh-CN" altLang="en-US" sz="1400" i="1">
                            <a:latin typeface="Cambria Math" panose="02040503050406030204" pitchFamily="18" charset="0"/>
                          </a:rPr>
                        </m:ctrlPr>
                      </m:dPr>
                      <m:e>
                        <m:r>
                          <m:rPr>
                            <m:sty m:val="p"/>
                          </m:rPr>
                          <a:rPr lang="zh-CN" altLang="en-US" sz="1400">
                            <a:latin typeface="Cambria Math" panose="02040503050406030204" pitchFamily="18" charset="0"/>
                          </a:rPr>
                          <m:t>ω</m:t>
                        </m:r>
                      </m:e>
                    </m:d>
                    <m:r>
                      <a:rPr lang="zh-CN" altLang="en-US" sz="1400" i="1">
                        <a:latin typeface="Cambria Math" panose="02040503050406030204" pitchFamily="18" charset="0"/>
                      </a:rPr>
                      <m:t> </m:t>
                    </m:r>
                  </m:oMath>
                </a14:m>
                <a:r>
                  <a:rPr lang="en-US" altLang="zh-CN" sz="1400" b="0" dirty="0"/>
                  <a:t>=</a:t>
                </a:r>
                <a14:m>
                  <m:oMath xmlns:m="http://schemas.openxmlformats.org/officeDocument/2006/math">
                    <m:r>
                      <a:rPr lang="en-US" altLang="zh-CN" sz="1400" b="0" i="1" smtClean="0">
                        <a:latin typeface="Cambria Math" panose="02040503050406030204" pitchFamily="18" charset="0"/>
                      </a:rPr>
                      <m:t>−</m:t>
                    </m:r>
                    <m:nary>
                      <m:naryPr>
                        <m:chr m:val="∑"/>
                        <m:limLoc m:val="undOvr"/>
                        <m:ctrlPr>
                          <a:rPr lang="zh-CN" altLang="en-US" sz="1400" i="1">
                            <a:latin typeface="Cambria Math" panose="02040503050406030204" pitchFamily="18" charset="0"/>
                          </a:rPr>
                        </m:ctrlPr>
                      </m:naryPr>
                      <m:sub>
                        <m:r>
                          <a:rPr lang="zh-CN" altLang="en-US" sz="1400" i="1">
                            <a:latin typeface="Cambria Math" panose="02040503050406030204" pitchFamily="18" charset="0"/>
                          </a:rPr>
                          <m:t>𝑖</m:t>
                        </m:r>
                        <m:r>
                          <a:rPr lang="zh-CN" altLang="en-US" sz="1400" i="0">
                            <a:latin typeface="Cambria Math" panose="02040503050406030204" pitchFamily="18" charset="0"/>
                          </a:rPr>
                          <m:t>=1</m:t>
                        </m:r>
                      </m:sub>
                      <m:sup>
                        <m:r>
                          <a:rPr lang="zh-CN" altLang="en-US" sz="1400" i="1">
                            <a:latin typeface="Cambria Math" panose="02040503050406030204" pitchFamily="18" charset="0"/>
                          </a:rPr>
                          <m:t>𝑚</m:t>
                        </m:r>
                      </m:sup>
                      <m:e>
                        <m:d>
                          <m:dPr>
                            <m:begChr m:val="["/>
                            <m:endChr m:val="]"/>
                            <m:ctrlPr>
                              <a:rPr lang="zh-CN" altLang="en-US" sz="1400" i="1">
                                <a:latin typeface="Cambria Math" panose="02040503050406030204" pitchFamily="18" charset="0"/>
                              </a:rPr>
                            </m:ctrlPr>
                          </m:dPr>
                          <m:e>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𝑦</m:t>
                                </m:r>
                              </m:e>
                              <m:sup>
                                <m:d>
                                  <m:dPr>
                                    <m:ctrlPr>
                                      <a:rPr lang="zh-CN" altLang="en-US" sz="1400" i="1">
                                        <a:latin typeface="Cambria Math" panose="02040503050406030204" pitchFamily="18" charset="0"/>
                                      </a:rPr>
                                    </m:ctrlPr>
                                  </m:dPr>
                                  <m:e>
                                    <m:r>
                                      <a:rPr lang="zh-CN" altLang="en-US" sz="1400" i="1">
                                        <a:latin typeface="Cambria Math" panose="02040503050406030204" pitchFamily="18" charset="0"/>
                                      </a:rPr>
                                      <m:t>𝑖</m:t>
                                    </m:r>
                                  </m:e>
                                </m:d>
                              </m:sup>
                            </m:sSup>
                            <m:r>
                              <m:rPr>
                                <m:sty m:val="p"/>
                              </m:rPr>
                              <a:rPr lang="zh-CN" altLang="en-US" sz="1400" i="0">
                                <a:latin typeface="Cambria Math" panose="02040503050406030204" pitchFamily="18" charset="0"/>
                              </a:rPr>
                              <m:t>log</m:t>
                            </m:r>
                            <m:r>
                              <a:rPr lang="en-US" altLang="zh-CN" sz="1400" b="0" i="1" smtClean="0">
                                <a:latin typeface="Cambria Math" panose="02040503050406030204" pitchFamily="18" charset="0"/>
                              </a:rPr>
                              <m:t>⁡(</m:t>
                            </m:r>
                            <m:r>
                              <a:rPr lang="zh-CN" altLang="en-US" sz="1400" i="1">
                                <a:latin typeface="Cambria Math" panose="02040503050406030204" pitchFamily="18" charset="0"/>
                              </a:rPr>
                              <m:t>𝜋</m:t>
                            </m:r>
                            <m:d>
                              <m:dPr>
                                <m:ctrlPr>
                                  <a:rPr lang="zh-CN" altLang="en-US" sz="1400" i="1">
                                    <a:latin typeface="Cambria Math" panose="02040503050406030204" pitchFamily="18" charset="0"/>
                                  </a:rPr>
                                </m:ctrlPr>
                              </m:dPr>
                              <m:e>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𝑥</m:t>
                                    </m:r>
                                  </m:e>
                                  <m:sup>
                                    <m:d>
                                      <m:dPr>
                                        <m:ctrlPr>
                                          <a:rPr lang="zh-CN" altLang="en-US" sz="1400" i="1">
                                            <a:latin typeface="Cambria Math" panose="02040503050406030204" pitchFamily="18" charset="0"/>
                                          </a:rPr>
                                        </m:ctrlPr>
                                      </m:dPr>
                                      <m:e>
                                        <m:r>
                                          <a:rPr lang="zh-CN" altLang="en-US" sz="1400" i="1">
                                            <a:latin typeface="Cambria Math" panose="02040503050406030204" pitchFamily="18" charset="0"/>
                                          </a:rPr>
                                          <m:t>𝑖</m:t>
                                        </m:r>
                                      </m:e>
                                    </m:d>
                                  </m:sup>
                                </m:sSup>
                              </m:e>
                            </m:d>
                            <m:r>
                              <a:rPr lang="en-US" altLang="zh-CN" sz="1400" b="0" i="1" smtClean="0">
                                <a:latin typeface="Cambria Math" panose="02040503050406030204" pitchFamily="18" charset="0"/>
                              </a:rPr>
                              <m:t>)</m:t>
                            </m:r>
                            <m:r>
                              <a:rPr lang="zh-CN" altLang="en-US" sz="1400" i="0">
                                <a:latin typeface="Cambria Math" panose="02040503050406030204" pitchFamily="18" charset="0"/>
                              </a:rPr>
                              <m:t>+</m:t>
                            </m:r>
                            <m:d>
                              <m:dPr>
                                <m:ctrlPr>
                                  <a:rPr lang="zh-CN" altLang="en-US" sz="1400" i="1">
                                    <a:latin typeface="Cambria Math" panose="02040503050406030204" pitchFamily="18" charset="0"/>
                                  </a:rPr>
                                </m:ctrlPr>
                              </m:dPr>
                              <m:e>
                                <m:r>
                                  <a:rPr lang="zh-CN" altLang="en-US" sz="1400" i="0">
                                    <a:latin typeface="Cambria Math" panose="02040503050406030204" pitchFamily="18" charset="0"/>
                                  </a:rPr>
                                  <m:t>1−</m:t>
                                </m:r>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𝑦</m:t>
                                    </m:r>
                                  </m:e>
                                  <m:sup>
                                    <m:d>
                                      <m:dPr>
                                        <m:ctrlPr>
                                          <a:rPr lang="zh-CN" altLang="en-US" sz="1400" i="1">
                                            <a:latin typeface="Cambria Math" panose="02040503050406030204" pitchFamily="18" charset="0"/>
                                          </a:rPr>
                                        </m:ctrlPr>
                                      </m:dPr>
                                      <m:e>
                                        <m:r>
                                          <a:rPr lang="zh-CN" altLang="en-US" sz="1400" i="1">
                                            <a:latin typeface="Cambria Math" panose="02040503050406030204" pitchFamily="18" charset="0"/>
                                          </a:rPr>
                                          <m:t>𝑖</m:t>
                                        </m:r>
                                      </m:e>
                                    </m:d>
                                  </m:sup>
                                </m:sSup>
                              </m:e>
                            </m:d>
                            <m:func>
                              <m:funcPr>
                                <m:ctrlPr>
                                  <a:rPr lang="zh-CN" altLang="en-US" sz="1400" i="1">
                                    <a:latin typeface="Cambria Math" panose="02040503050406030204" pitchFamily="18" charset="0"/>
                                  </a:rPr>
                                </m:ctrlPr>
                              </m:funcPr>
                              <m:fName>
                                <m:r>
                                  <m:rPr>
                                    <m:sty m:val="p"/>
                                  </m:rPr>
                                  <a:rPr lang="zh-CN" altLang="en-US" sz="1400" i="0">
                                    <a:latin typeface="Cambria Math" panose="02040503050406030204" pitchFamily="18" charset="0"/>
                                  </a:rPr>
                                  <m:t>log</m:t>
                                </m:r>
                              </m:fName>
                              <m:e>
                                <m:d>
                                  <m:dPr>
                                    <m:ctrlPr>
                                      <a:rPr lang="zh-CN" altLang="en-US" sz="1400" i="1">
                                        <a:latin typeface="Cambria Math" panose="02040503050406030204" pitchFamily="18" charset="0"/>
                                      </a:rPr>
                                    </m:ctrlPr>
                                  </m:dPr>
                                  <m:e>
                                    <m:d>
                                      <m:dPr>
                                        <m:begChr m:val=""/>
                                        <m:ctrlPr>
                                          <a:rPr lang="zh-CN" altLang="en-US" sz="1400" i="1">
                                            <a:latin typeface="Cambria Math" panose="02040503050406030204" pitchFamily="18" charset="0"/>
                                          </a:rPr>
                                        </m:ctrlPr>
                                      </m:dPr>
                                      <m:e>
                                        <m:r>
                                          <a:rPr lang="zh-CN" altLang="en-US" sz="1400" i="0">
                                            <a:latin typeface="Cambria Math" panose="02040503050406030204" pitchFamily="18" charset="0"/>
                                          </a:rPr>
                                          <m:t>1−</m:t>
                                        </m:r>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𝜋</m:t>
                                            </m:r>
                                            <m:r>
                                              <a:rPr lang="zh-CN" altLang="en-US" sz="1400" i="0">
                                                <a:latin typeface="Cambria Math" panose="02040503050406030204" pitchFamily="18" charset="0"/>
                                              </a:rPr>
                                              <m:t>(</m:t>
                                            </m:r>
                                            <m:r>
                                              <a:rPr lang="zh-CN" altLang="en-US" sz="1400" i="1">
                                                <a:latin typeface="Cambria Math" panose="02040503050406030204" pitchFamily="18" charset="0"/>
                                              </a:rPr>
                                              <m:t>𝑥</m:t>
                                            </m:r>
                                          </m:e>
                                          <m:sup>
                                            <m:d>
                                              <m:dPr>
                                                <m:ctrlPr>
                                                  <a:rPr lang="zh-CN" altLang="en-US" sz="1400" i="1">
                                                    <a:latin typeface="Cambria Math" panose="02040503050406030204" pitchFamily="18" charset="0"/>
                                                  </a:rPr>
                                                </m:ctrlPr>
                                              </m:dPr>
                                              <m:e>
                                                <m:r>
                                                  <a:rPr lang="zh-CN" altLang="en-US" sz="1400" i="1">
                                                    <a:latin typeface="Cambria Math" panose="02040503050406030204" pitchFamily="18" charset="0"/>
                                                  </a:rPr>
                                                  <m:t>𝑖</m:t>
                                                </m:r>
                                              </m:e>
                                            </m:d>
                                          </m:sup>
                                        </m:sSup>
                                      </m:e>
                                    </m:d>
                                  </m:e>
                                </m:d>
                              </m:e>
                            </m:func>
                          </m:e>
                        </m:d>
                      </m:e>
                    </m:nary>
                  </m:oMath>
                </a14:m>
                <a:r>
                  <a:rPr lang="en-US" altLang="zh-CN" sz="1800" dirty="0"/>
                  <a:t>,</a:t>
                </a:r>
                <a:endParaRPr lang="zh-CN" altLang="en-US" sz="1800" dirty="0"/>
              </a:p>
            </p:txBody>
          </p:sp>
        </mc:Choice>
        <mc:Fallback>
          <p:sp>
            <p:nvSpPr>
              <p:cNvPr id="27" name="文本框 26">
                <a:extLst>
                  <a:ext uri="{FF2B5EF4-FFF2-40B4-BE49-F238E27FC236}">
                    <a16:creationId xmlns:a16="http://schemas.microsoft.com/office/drawing/2014/main" id="{60EE6169-F0B5-4F8A-A57B-6916D341A053}"/>
                  </a:ext>
                </a:extLst>
              </p:cNvPr>
              <p:cNvSpPr txBox="1">
                <a:spLocks noRot="1" noChangeAspect="1" noMove="1" noResize="1" noEditPoints="1" noAdjustHandles="1" noChangeArrowheads="1" noChangeShapeType="1" noTextEdit="1"/>
              </p:cNvSpPr>
              <p:nvPr/>
            </p:nvSpPr>
            <p:spPr>
              <a:xfrm>
                <a:off x="7528529" y="4762490"/>
                <a:ext cx="4075318" cy="737125"/>
              </a:xfrm>
              <a:prstGeom prst="rect">
                <a:avLst/>
              </a:prstGeom>
              <a:blipFill>
                <a:blip r:embed="rId5"/>
                <a:stretch>
                  <a:fillRect l="-1644" t="-85950" b="-129752"/>
                </a:stretch>
              </a:blipFill>
            </p:spPr>
            <p:txBody>
              <a:bodyPr/>
              <a:lstStyle/>
              <a:p>
                <a:r>
                  <a:rPr lang="zh-CN" altLang="en-US">
                    <a:noFill/>
                  </a:rPr>
                  <a:t> </a:t>
                </a:r>
              </a:p>
            </p:txBody>
          </p:sp>
        </mc:Fallback>
      </mc:AlternateContent>
      <p:sp>
        <p:nvSpPr>
          <p:cNvPr id="28" name="矩形 27">
            <a:extLst>
              <a:ext uri="{FF2B5EF4-FFF2-40B4-BE49-F238E27FC236}">
                <a16:creationId xmlns:a16="http://schemas.microsoft.com/office/drawing/2014/main" id="{677496F6-F838-4501-81EE-81FAA4A1A420}"/>
              </a:ext>
            </a:extLst>
          </p:cNvPr>
          <p:cNvSpPr/>
          <p:nvPr/>
        </p:nvSpPr>
        <p:spPr>
          <a:xfrm>
            <a:off x="1044888" y="3296051"/>
            <a:ext cx="4339650" cy="369332"/>
          </a:xfrm>
          <a:prstGeom prst="rect">
            <a:avLst/>
          </a:prstGeom>
        </p:spPr>
        <p:txBody>
          <a:bodyPr wrap="none">
            <a:spAutoFit/>
          </a:bodyPr>
          <a:lstStyle/>
          <a:p>
            <a:r>
              <a:rPr lang="zh-CN" altLang="en-US" dirty="0">
                <a:latin typeface="Calibri" panose="020F0502020204030204" pitchFamily="34" charset="0"/>
                <a:ea typeface="宋体" panose="02010600030101010101" pitchFamily="2" charset="-122"/>
                <a:cs typeface="Arial" panose="020B0604020202020204" pitchFamily="34" charset="0"/>
              </a:rPr>
              <a:t>利用似然函数求极大值，梯度下降法求解</a:t>
            </a:r>
            <a:endParaRPr lang="zh-CN" altLang="en-US" dirty="0"/>
          </a:p>
        </p:txBody>
      </p:sp>
      <mc:AlternateContent xmlns:mc="http://schemas.openxmlformats.org/markup-compatibility/2006">
        <mc:Choice xmlns:a14="http://schemas.microsoft.com/office/drawing/2010/main" Requires="a14">
          <p:sp>
            <p:nvSpPr>
              <p:cNvPr id="29" name="矩形 28">
                <a:extLst>
                  <a:ext uri="{FF2B5EF4-FFF2-40B4-BE49-F238E27FC236}">
                    <a16:creationId xmlns:a16="http://schemas.microsoft.com/office/drawing/2014/main" id="{0C621236-50EF-4E3F-98CB-DA241C40DA30}"/>
                  </a:ext>
                </a:extLst>
              </p:cNvPr>
              <p:cNvSpPr/>
              <p:nvPr/>
            </p:nvSpPr>
            <p:spPr>
              <a:xfrm>
                <a:off x="1016321" y="3697011"/>
                <a:ext cx="2703882" cy="5964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sz="1200" smtClean="0">
                          <a:latin typeface="Cambria Math" panose="02040503050406030204" pitchFamily="18" charset="0"/>
                        </a:rPr>
                        <m:t>l</m:t>
                      </m:r>
                      <m:r>
                        <a:rPr lang="zh-CN" altLang="en-US" sz="1200" i="0">
                          <a:latin typeface="Cambria Math" panose="02040503050406030204" pitchFamily="18" charset="0"/>
                        </a:rPr>
                        <m:t>=</m:t>
                      </m:r>
                      <m:nary>
                        <m:naryPr>
                          <m:chr m:val="∏"/>
                          <m:limLoc m:val="undOvr"/>
                          <m:ctrlPr>
                            <a:rPr lang="zh-CN" altLang="en-US" sz="1200" i="1">
                              <a:latin typeface="Cambria Math" panose="02040503050406030204" pitchFamily="18" charset="0"/>
                            </a:rPr>
                          </m:ctrlPr>
                        </m:naryPr>
                        <m:sub>
                          <m:r>
                            <a:rPr lang="zh-CN" altLang="en-US" sz="1200" i="1">
                              <a:latin typeface="Cambria Math" panose="02040503050406030204" pitchFamily="18" charset="0"/>
                            </a:rPr>
                            <m:t>𝑖</m:t>
                          </m:r>
                          <m:r>
                            <a:rPr lang="zh-CN" altLang="en-US" sz="1200" i="0">
                              <a:latin typeface="Cambria Math" panose="02040503050406030204" pitchFamily="18" charset="0"/>
                            </a:rPr>
                            <m:t>=1</m:t>
                          </m:r>
                        </m:sub>
                        <m:sup>
                          <m:r>
                            <a:rPr lang="zh-CN" altLang="en-US" sz="1200" i="1">
                              <a:latin typeface="Cambria Math" panose="02040503050406030204" pitchFamily="18" charset="0"/>
                            </a:rPr>
                            <m:t>𝑚</m:t>
                          </m:r>
                        </m:sup>
                        <m:e>
                          <m:sSup>
                            <m:sSupPr>
                              <m:ctrlPr>
                                <a:rPr lang="zh-CN" altLang="en-US" sz="1200" i="1">
                                  <a:latin typeface="Cambria Math" panose="02040503050406030204" pitchFamily="18" charset="0"/>
                                </a:rPr>
                              </m:ctrlPr>
                            </m:sSupPr>
                            <m:e>
                              <m:d>
                                <m:dPr>
                                  <m:begChr m:val="["/>
                                  <m:endChr m:val="]"/>
                                  <m:ctrlPr>
                                    <a:rPr lang="zh-CN" altLang="en-US" sz="1200" i="1">
                                      <a:latin typeface="Cambria Math" panose="02040503050406030204" pitchFamily="18" charset="0"/>
                                    </a:rPr>
                                  </m:ctrlPr>
                                </m:dPr>
                                <m:e>
                                  <m:r>
                                    <a:rPr lang="zh-CN" altLang="en-US" sz="1200" i="1">
                                      <a:latin typeface="Cambria Math" panose="02040503050406030204" pitchFamily="18" charset="0"/>
                                    </a:rPr>
                                    <m:t>𝜋</m:t>
                                  </m:r>
                                  <m:r>
                                    <a:rPr lang="zh-CN" altLang="en-US" sz="1200" i="0">
                                      <a:latin typeface="Cambria Math" panose="02040503050406030204" pitchFamily="18" charset="0"/>
                                    </a:rPr>
                                    <m:t>(</m:t>
                                  </m:r>
                                  <m:sSup>
                                    <m:sSupPr>
                                      <m:ctrlPr>
                                        <a:rPr lang="zh-CN" altLang="en-US" sz="1200" i="1">
                                          <a:latin typeface="Cambria Math" panose="02040503050406030204" pitchFamily="18" charset="0"/>
                                        </a:rPr>
                                      </m:ctrlPr>
                                    </m:sSupPr>
                                    <m:e>
                                      <m:r>
                                        <a:rPr lang="zh-CN" altLang="en-US" sz="1200" i="1">
                                          <a:latin typeface="Cambria Math" panose="02040503050406030204" pitchFamily="18" charset="0"/>
                                        </a:rPr>
                                        <m:t>𝑥</m:t>
                                      </m:r>
                                    </m:e>
                                    <m:sup>
                                      <m:d>
                                        <m:dPr>
                                          <m:ctrlPr>
                                            <a:rPr lang="zh-CN" altLang="en-US" sz="1200" i="1">
                                              <a:latin typeface="Cambria Math" panose="02040503050406030204" pitchFamily="18" charset="0"/>
                                            </a:rPr>
                                          </m:ctrlPr>
                                        </m:dPr>
                                        <m:e>
                                          <m:r>
                                            <a:rPr lang="zh-CN" altLang="en-US" sz="1200" i="1">
                                              <a:latin typeface="Cambria Math" panose="02040503050406030204" pitchFamily="18" charset="0"/>
                                            </a:rPr>
                                            <m:t>𝑖</m:t>
                                          </m:r>
                                        </m:e>
                                      </m:d>
                                    </m:sup>
                                  </m:sSup>
                                  <m:r>
                                    <a:rPr lang="zh-CN" altLang="en-US" sz="1200" i="0">
                                      <a:latin typeface="Cambria Math" panose="02040503050406030204" pitchFamily="18" charset="0"/>
                                    </a:rPr>
                                    <m:t>)</m:t>
                                  </m:r>
                                </m:e>
                              </m:d>
                            </m:e>
                            <m:sup>
                              <m:sSup>
                                <m:sSupPr>
                                  <m:ctrlPr>
                                    <a:rPr lang="zh-CN" altLang="en-US" sz="1200" i="1">
                                      <a:latin typeface="Cambria Math" panose="02040503050406030204" pitchFamily="18" charset="0"/>
                                    </a:rPr>
                                  </m:ctrlPr>
                                </m:sSupPr>
                                <m:e>
                                  <m:r>
                                    <a:rPr lang="zh-CN" altLang="en-US" sz="1200" i="1">
                                      <a:latin typeface="Cambria Math" panose="02040503050406030204" pitchFamily="18" charset="0"/>
                                    </a:rPr>
                                    <m:t>𝑦</m:t>
                                  </m:r>
                                </m:e>
                                <m:sup>
                                  <m:d>
                                    <m:dPr>
                                      <m:ctrlPr>
                                        <a:rPr lang="zh-CN" altLang="en-US" sz="1200" i="1">
                                          <a:latin typeface="Cambria Math" panose="02040503050406030204" pitchFamily="18" charset="0"/>
                                        </a:rPr>
                                      </m:ctrlPr>
                                    </m:dPr>
                                    <m:e>
                                      <m:r>
                                        <a:rPr lang="zh-CN" altLang="en-US" sz="1200" i="1">
                                          <a:latin typeface="Cambria Math" panose="02040503050406030204" pitchFamily="18" charset="0"/>
                                        </a:rPr>
                                        <m:t>𝑖</m:t>
                                      </m:r>
                                    </m:e>
                                  </m:d>
                                </m:sup>
                              </m:sSup>
                            </m:sup>
                          </m:sSup>
                          <m:sSup>
                            <m:sSupPr>
                              <m:ctrlPr>
                                <a:rPr lang="zh-CN" altLang="en-US" sz="1200" i="1">
                                  <a:latin typeface="Cambria Math" panose="02040503050406030204" pitchFamily="18" charset="0"/>
                                </a:rPr>
                              </m:ctrlPr>
                            </m:sSupPr>
                            <m:e>
                              <m:d>
                                <m:dPr>
                                  <m:begChr m:val="["/>
                                  <m:endChr m:val="]"/>
                                  <m:ctrlPr>
                                    <a:rPr lang="zh-CN" altLang="en-US" sz="1200" i="1">
                                      <a:latin typeface="Cambria Math" panose="02040503050406030204" pitchFamily="18" charset="0"/>
                                    </a:rPr>
                                  </m:ctrlPr>
                                </m:dPr>
                                <m:e>
                                  <m:r>
                                    <a:rPr lang="zh-CN" altLang="en-US" sz="1200" i="0">
                                      <a:latin typeface="Cambria Math" panose="02040503050406030204" pitchFamily="18" charset="0"/>
                                    </a:rPr>
                                    <m:t>1−</m:t>
                                  </m:r>
                                  <m:r>
                                    <a:rPr lang="zh-CN" altLang="en-US" sz="1200" i="1">
                                      <a:latin typeface="Cambria Math" panose="02040503050406030204" pitchFamily="18" charset="0"/>
                                    </a:rPr>
                                    <m:t>𝜋</m:t>
                                  </m:r>
                                  <m:r>
                                    <a:rPr lang="zh-CN" altLang="en-US" sz="1200" i="0">
                                      <a:latin typeface="Cambria Math" panose="02040503050406030204" pitchFamily="18" charset="0"/>
                                    </a:rPr>
                                    <m:t>(</m:t>
                                  </m:r>
                                  <m:sSup>
                                    <m:sSupPr>
                                      <m:ctrlPr>
                                        <a:rPr lang="zh-CN" altLang="en-US" sz="1200" i="1">
                                          <a:latin typeface="Cambria Math" panose="02040503050406030204" pitchFamily="18" charset="0"/>
                                        </a:rPr>
                                      </m:ctrlPr>
                                    </m:sSupPr>
                                    <m:e>
                                      <m:r>
                                        <a:rPr lang="zh-CN" altLang="en-US" sz="1200" i="1">
                                          <a:latin typeface="Cambria Math" panose="02040503050406030204" pitchFamily="18" charset="0"/>
                                        </a:rPr>
                                        <m:t>𝑥</m:t>
                                      </m:r>
                                    </m:e>
                                    <m:sup>
                                      <m:d>
                                        <m:dPr>
                                          <m:ctrlPr>
                                            <a:rPr lang="zh-CN" altLang="en-US" sz="1200" i="1">
                                              <a:latin typeface="Cambria Math" panose="02040503050406030204" pitchFamily="18" charset="0"/>
                                            </a:rPr>
                                          </m:ctrlPr>
                                        </m:dPr>
                                        <m:e>
                                          <m:r>
                                            <a:rPr lang="zh-CN" altLang="en-US" sz="1200" i="1">
                                              <a:latin typeface="Cambria Math" panose="02040503050406030204" pitchFamily="18" charset="0"/>
                                            </a:rPr>
                                            <m:t>𝑖</m:t>
                                          </m:r>
                                        </m:e>
                                      </m:d>
                                    </m:sup>
                                  </m:sSup>
                                  <m:r>
                                    <a:rPr lang="zh-CN" altLang="en-US" sz="1200" i="0">
                                      <a:latin typeface="Cambria Math" panose="02040503050406030204" pitchFamily="18" charset="0"/>
                                    </a:rPr>
                                    <m:t>)</m:t>
                                  </m:r>
                                </m:e>
                              </m:d>
                            </m:e>
                            <m:sup>
                              <m:r>
                                <a:rPr lang="en-US" altLang="zh-CN" sz="1200" b="0" i="1" smtClean="0">
                                  <a:latin typeface="Cambria Math" panose="02040503050406030204" pitchFamily="18" charset="0"/>
                                </a:rPr>
                                <m:t>1−</m:t>
                              </m:r>
                              <m:sSup>
                                <m:sSupPr>
                                  <m:ctrlPr>
                                    <a:rPr lang="zh-CN" altLang="en-US" sz="1200" i="1">
                                      <a:latin typeface="Cambria Math" panose="02040503050406030204" pitchFamily="18" charset="0"/>
                                    </a:rPr>
                                  </m:ctrlPr>
                                </m:sSupPr>
                                <m:e>
                                  <m:r>
                                    <a:rPr lang="zh-CN" altLang="en-US" sz="1200" i="1">
                                      <a:latin typeface="Cambria Math" panose="02040503050406030204" pitchFamily="18" charset="0"/>
                                    </a:rPr>
                                    <m:t>𝑦</m:t>
                                  </m:r>
                                </m:e>
                                <m:sup>
                                  <m:d>
                                    <m:dPr>
                                      <m:ctrlPr>
                                        <a:rPr lang="zh-CN" altLang="en-US" sz="1200" i="1">
                                          <a:latin typeface="Cambria Math" panose="02040503050406030204" pitchFamily="18" charset="0"/>
                                        </a:rPr>
                                      </m:ctrlPr>
                                    </m:dPr>
                                    <m:e>
                                      <m:r>
                                        <a:rPr lang="zh-CN" altLang="en-US" sz="1200" i="1">
                                          <a:latin typeface="Cambria Math" panose="02040503050406030204" pitchFamily="18" charset="0"/>
                                        </a:rPr>
                                        <m:t>𝑖</m:t>
                                      </m:r>
                                    </m:e>
                                  </m:d>
                                </m:sup>
                              </m:sSup>
                            </m:sup>
                          </m:sSup>
                        </m:e>
                      </m:nary>
                      <m:r>
                        <a:rPr lang="en-US" altLang="zh-CN" sz="1200" b="0" i="1" smtClean="0">
                          <a:latin typeface="Cambria Math" panose="02040503050406030204" pitchFamily="18" charset="0"/>
                        </a:rPr>
                        <m:t>,</m:t>
                      </m:r>
                    </m:oMath>
                  </m:oMathPara>
                </a14:m>
                <a:endParaRPr lang="zh-CN" altLang="en-US" sz="1200" dirty="0"/>
              </a:p>
            </p:txBody>
          </p:sp>
        </mc:Choice>
        <mc:Fallback>
          <p:sp>
            <p:nvSpPr>
              <p:cNvPr id="29" name="矩形 28">
                <a:extLst>
                  <a:ext uri="{FF2B5EF4-FFF2-40B4-BE49-F238E27FC236}">
                    <a16:creationId xmlns:a16="http://schemas.microsoft.com/office/drawing/2014/main" id="{0C621236-50EF-4E3F-98CB-DA241C40DA30}"/>
                  </a:ext>
                </a:extLst>
              </p:cNvPr>
              <p:cNvSpPr>
                <a:spLocks noRot="1" noChangeAspect="1" noMove="1" noResize="1" noEditPoints="1" noAdjustHandles="1" noChangeArrowheads="1" noChangeShapeType="1" noTextEdit="1"/>
              </p:cNvSpPr>
              <p:nvPr/>
            </p:nvSpPr>
            <p:spPr>
              <a:xfrm>
                <a:off x="1016321" y="3697011"/>
                <a:ext cx="2703882" cy="596445"/>
              </a:xfrm>
              <a:prstGeom prst="rect">
                <a:avLst/>
              </a:prstGeom>
              <a:blipFill>
                <a:blip r:embed="rId6"/>
                <a:stretch>
                  <a:fillRect l="-8352" t="-95918" b="-147959"/>
                </a:stretch>
              </a:blipFill>
            </p:spPr>
            <p:txBody>
              <a:bodyPr/>
              <a:lstStyle/>
              <a:p>
                <a:r>
                  <a:rPr lang="zh-CN" altLang="en-US">
                    <a:noFill/>
                  </a:rPr>
                  <a:t> </a:t>
                </a:r>
              </a:p>
            </p:txBody>
          </p:sp>
        </mc:Fallback>
      </mc:AlternateContent>
      <p:sp>
        <p:nvSpPr>
          <p:cNvPr id="31" name="矩形 30">
            <a:extLst>
              <a:ext uri="{FF2B5EF4-FFF2-40B4-BE49-F238E27FC236}">
                <a16:creationId xmlns:a16="http://schemas.microsoft.com/office/drawing/2014/main" id="{49405F72-449A-419B-8E44-2AFBB4188959}"/>
              </a:ext>
            </a:extLst>
          </p:cNvPr>
          <p:cNvSpPr/>
          <p:nvPr/>
        </p:nvSpPr>
        <p:spPr>
          <a:xfrm>
            <a:off x="1016321" y="4412232"/>
            <a:ext cx="3647152" cy="369332"/>
          </a:xfrm>
          <a:prstGeom prst="rect">
            <a:avLst/>
          </a:prstGeom>
        </p:spPr>
        <p:txBody>
          <a:bodyPr wrap="none">
            <a:spAutoFit/>
          </a:bodyPr>
          <a:lstStyle/>
          <a:p>
            <a:r>
              <a:rPr lang="zh-CN" altLang="en-US" dirty="0"/>
              <a:t>连乘不利于求导，改为对数形式：</a:t>
            </a:r>
          </a:p>
        </p:txBody>
      </p:sp>
      <p:sp>
        <p:nvSpPr>
          <p:cNvPr id="32" name="矩形 31">
            <a:extLst>
              <a:ext uri="{FF2B5EF4-FFF2-40B4-BE49-F238E27FC236}">
                <a16:creationId xmlns:a16="http://schemas.microsoft.com/office/drawing/2014/main" id="{442A2F37-E45E-41D2-84D4-7B1638625AC5}"/>
              </a:ext>
            </a:extLst>
          </p:cNvPr>
          <p:cNvSpPr/>
          <p:nvPr/>
        </p:nvSpPr>
        <p:spPr>
          <a:xfrm>
            <a:off x="1044888" y="5287791"/>
            <a:ext cx="2031325" cy="369332"/>
          </a:xfrm>
          <a:prstGeom prst="rect">
            <a:avLst/>
          </a:prstGeom>
        </p:spPr>
        <p:txBody>
          <a:bodyPr wrap="none">
            <a:spAutoFit/>
          </a:bodyPr>
          <a:lstStyle/>
          <a:p>
            <a:r>
              <a:rPr lang="zh-CN" altLang="en-US" dirty="0"/>
              <a:t>对目标函数求导：</a:t>
            </a:r>
          </a:p>
        </p:txBody>
      </p:sp>
      <mc:AlternateContent xmlns:mc="http://schemas.openxmlformats.org/markup-compatibility/2006">
        <mc:Choice xmlns:a14="http://schemas.microsoft.com/office/drawing/2010/main" Requires="a14">
          <p:sp>
            <p:nvSpPr>
              <p:cNvPr id="33" name="文本框 32">
                <a:extLst>
                  <a:ext uri="{FF2B5EF4-FFF2-40B4-BE49-F238E27FC236}">
                    <a16:creationId xmlns:a16="http://schemas.microsoft.com/office/drawing/2014/main" id="{F19FB49A-E2F7-488F-8134-6FF89C14D73B}"/>
                  </a:ext>
                </a:extLst>
              </p:cNvPr>
              <p:cNvSpPr txBox="1"/>
              <p:nvPr/>
            </p:nvSpPr>
            <p:spPr>
              <a:xfrm>
                <a:off x="1044888" y="5745882"/>
                <a:ext cx="3447547" cy="75623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num>
                        <m:den>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𝑗</m:t>
                              </m:r>
                            </m:sub>
                          </m:sSub>
                        </m:den>
                      </m:f>
                      <m:r>
                        <a:rPr lang="en-US" altLang="zh-CN" b="0" i="1" smtClean="0">
                          <a:latin typeface="Cambria Math" panose="02040503050406030204" pitchFamily="18" charset="0"/>
                        </a:rPr>
                        <m:t>𝐿</m:t>
                      </m:r>
                      <m:d>
                        <m:dPr>
                          <m:ctrlPr>
                            <a:rPr lang="en-US" altLang="zh-CN" b="0" i="1" smtClean="0">
                              <a:latin typeface="Cambria Math" panose="02040503050406030204" pitchFamily="18" charset="0"/>
                            </a:rPr>
                          </m:ctrlPr>
                        </m:dPr>
                        <m:e>
                          <m:r>
                            <a:rPr lang="zh-CN" altLang="en-US" b="0" i="1" smtClean="0">
                              <a:latin typeface="Cambria Math" panose="02040503050406030204" pitchFamily="18" charset="0"/>
                            </a:rPr>
                            <m:t>𝜔</m:t>
                          </m:r>
                        </m:e>
                      </m:d>
                      <m:r>
                        <a:rPr lang="en-US" altLang="zh-CN" b="0" i="1" smtClean="0">
                          <a:latin typeface="Cambria Math" panose="02040503050406030204" pitchFamily="18" charset="0"/>
                        </a:rPr>
                        <m:t>=</m:t>
                      </m:r>
                      <m:nary>
                        <m:naryPr>
                          <m:chr m:val="∑"/>
                          <m:limLoc m:val="undOvr"/>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a:latin typeface="Cambria Math" panose="02040503050406030204" pitchFamily="18" charset="0"/>
                            </a:rPr>
                            <m:t>=1</m:t>
                          </m:r>
                        </m:sub>
                        <m:sup>
                          <m:r>
                            <a:rPr lang="zh-CN" altLang="en-US" i="1">
                              <a:latin typeface="Cambria Math" panose="02040503050406030204" pitchFamily="18" charset="0"/>
                            </a:rPr>
                            <m:t>𝑚</m:t>
                          </m:r>
                        </m:sup>
                        <m:e>
                          <m:d>
                            <m:dPr>
                              <m:ctrlPr>
                                <a:rPr lang="en-US" altLang="zh-CN" b="0" i="1" smtClean="0">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𝜋</m:t>
                                  </m:r>
                                  <m:r>
                                    <a:rPr lang="zh-CN" altLang="en-US">
                                      <a:latin typeface="Cambria Math" panose="02040503050406030204" pitchFamily="18" charset="0"/>
                                    </a:rPr>
                                    <m:t>(</m:t>
                                  </m:r>
                                  <m:r>
                                    <a:rPr lang="zh-CN" altLang="en-US" i="1">
                                      <a:latin typeface="Cambria Math" panose="02040503050406030204" pitchFamily="18" charset="0"/>
                                    </a:rPr>
                                    <m:t>𝑥</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bSup>
                        </m:e>
                      </m:nary>
                    </m:oMath>
                  </m:oMathPara>
                </a14:m>
                <a:endParaRPr lang="zh-CN" altLang="en-US" dirty="0"/>
              </a:p>
            </p:txBody>
          </p:sp>
        </mc:Choice>
        <mc:Fallback>
          <p:sp>
            <p:nvSpPr>
              <p:cNvPr id="33" name="文本框 32">
                <a:extLst>
                  <a:ext uri="{FF2B5EF4-FFF2-40B4-BE49-F238E27FC236}">
                    <a16:creationId xmlns:a16="http://schemas.microsoft.com/office/drawing/2014/main" id="{F19FB49A-E2F7-488F-8134-6FF89C14D73B}"/>
                  </a:ext>
                </a:extLst>
              </p:cNvPr>
              <p:cNvSpPr txBox="1">
                <a:spLocks noRot="1" noChangeAspect="1" noMove="1" noResize="1" noEditPoints="1" noAdjustHandles="1" noChangeArrowheads="1" noChangeShapeType="1" noTextEdit="1"/>
              </p:cNvSpPr>
              <p:nvPr/>
            </p:nvSpPr>
            <p:spPr>
              <a:xfrm>
                <a:off x="1044888" y="5745882"/>
                <a:ext cx="3447547" cy="7562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4" name="矩形 33">
                <a:extLst>
                  <a:ext uri="{FF2B5EF4-FFF2-40B4-BE49-F238E27FC236}">
                    <a16:creationId xmlns:a16="http://schemas.microsoft.com/office/drawing/2014/main" id="{5F24A4E4-D870-4546-821C-999072BFED7D}"/>
                  </a:ext>
                </a:extLst>
              </p:cNvPr>
              <p:cNvSpPr/>
              <p:nvPr/>
            </p:nvSpPr>
            <p:spPr>
              <a:xfrm>
                <a:off x="1044888" y="4889917"/>
                <a:ext cx="4866653" cy="422552"/>
              </a:xfrm>
              <a:prstGeom prst="rect">
                <a:avLst/>
              </a:prstGeom>
            </p:spPr>
            <p:txBody>
              <a:bodyPr wrap="none">
                <a:spAutoFit/>
              </a:bodyPr>
              <a:lstStyle/>
              <a:p>
                <a14:m>
                  <m:oMath xmlns:m="http://schemas.openxmlformats.org/officeDocument/2006/math">
                    <m:r>
                      <m:rPr>
                        <m:sty m:val="p"/>
                      </m:rPr>
                      <a:rPr lang="zh-CN" altLang="en-US" sz="1400" smtClean="0">
                        <a:latin typeface="Cambria Math" panose="02040503050406030204" pitchFamily="18" charset="0"/>
                      </a:rPr>
                      <m:t>L</m:t>
                    </m:r>
                    <m:d>
                      <m:dPr>
                        <m:ctrlPr>
                          <a:rPr lang="zh-CN" altLang="en-US" sz="1400" i="1">
                            <a:latin typeface="Cambria Math" panose="02040503050406030204" pitchFamily="18" charset="0"/>
                          </a:rPr>
                        </m:ctrlPr>
                      </m:dPr>
                      <m:e>
                        <m:r>
                          <m:rPr>
                            <m:sty m:val="p"/>
                          </m:rPr>
                          <a:rPr lang="zh-CN" altLang="en-US" sz="1400" i="0">
                            <a:latin typeface="Cambria Math" panose="02040503050406030204" pitchFamily="18" charset="0"/>
                          </a:rPr>
                          <m:t>ω</m:t>
                        </m:r>
                      </m:e>
                    </m:d>
                    <m:r>
                      <a:rPr lang="zh-CN" altLang="en-US" sz="1400" i="0">
                        <a:latin typeface="Cambria Math" panose="02040503050406030204" pitchFamily="18" charset="0"/>
                      </a:rPr>
                      <m:t>=</m:t>
                    </m:r>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m:rPr>
                            <m:sty m:val="p"/>
                          </m:rPr>
                          <a:rPr lang="en-US" altLang="zh-CN" sz="1400" i="1">
                            <a:latin typeface="Cambria Math" panose="02040503050406030204" pitchFamily="18" charset="0"/>
                          </a:rPr>
                          <m:t>m</m:t>
                        </m:r>
                      </m:den>
                    </m:f>
                    <m:nary>
                      <m:naryPr>
                        <m:chr m:val="∑"/>
                        <m:limLoc m:val="undOvr"/>
                        <m:ctrlPr>
                          <a:rPr lang="zh-CN" altLang="en-US" sz="1400" i="1">
                            <a:latin typeface="Cambria Math" panose="02040503050406030204" pitchFamily="18" charset="0"/>
                          </a:rPr>
                        </m:ctrlPr>
                      </m:naryPr>
                      <m:sub>
                        <m:r>
                          <a:rPr lang="zh-CN" altLang="en-US" sz="1400" i="1">
                            <a:latin typeface="Cambria Math" panose="02040503050406030204" pitchFamily="18" charset="0"/>
                          </a:rPr>
                          <m:t>𝑖</m:t>
                        </m:r>
                        <m:r>
                          <a:rPr lang="zh-CN" altLang="en-US" sz="1400" i="0">
                            <a:latin typeface="Cambria Math" panose="02040503050406030204" pitchFamily="18" charset="0"/>
                          </a:rPr>
                          <m:t>=1</m:t>
                        </m:r>
                      </m:sub>
                      <m:sup>
                        <m:r>
                          <a:rPr lang="zh-CN" altLang="en-US" sz="1400" i="1">
                            <a:latin typeface="Cambria Math" panose="02040503050406030204" pitchFamily="18" charset="0"/>
                          </a:rPr>
                          <m:t>𝑚</m:t>
                        </m:r>
                      </m:sup>
                      <m:e>
                        <m:d>
                          <m:dPr>
                            <m:begChr m:val="["/>
                            <m:endChr m:val="]"/>
                            <m:ctrlPr>
                              <a:rPr lang="zh-CN" altLang="en-US" sz="1400" i="1">
                                <a:latin typeface="Cambria Math" panose="02040503050406030204" pitchFamily="18" charset="0"/>
                              </a:rPr>
                            </m:ctrlPr>
                          </m:dPr>
                          <m:e>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𝑦</m:t>
                                </m:r>
                              </m:e>
                              <m:sup>
                                <m:d>
                                  <m:dPr>
                                    <m:ctrlPr>
                                      <a:rPr lang="zh-CN" altLang="en-US" sz="1400" i="1">
                                        <a:latin typeface="Cambria Math" panose="02040503050406030204" pitchFamily="18" charset="0"/>
                                      </a:rPr>
                                    </m:ctrlPr>
                                  </m:dPr>
                                  <m:e>
                                    <m:r>
                                      <a:rPr lang="zh-CN" altLang="en-US" sz="1400" i="1">
                                        <a:latin typeface="Cambria Math" panose="02040503050406030204" pitchFamily="18" charset="0"/>
                                      </a:rPr>
                                      <m:t>𝑖</m:t>
                                    </m:r>
                                  </m:e>
                                </m:d>
                              </m:sup>
                            </m:sSup>
                            <m:r>
                              <a:rPr lang="zh-CN" altLang="en-US" sz="1400" i="1">
                                <a:latin typeface="Cambria Math" panose="02040503050406030204" pitchFamily="18" charset="0"/>
                              </a:rPr>
                              <m:t>𝑙𝑜𝑔</m:t>
                            </m:r>
                            <m:r>
                              <a:rPr lang="zh-CN" altLang="en-US" sz="1400" i="1">
                                <a:latin typeface="Cambria Math" panose="02040503050406030204" pitchFamily="18" charset="0"/>
                              </a:rPr>
                              <m:t>𝜋</m:t>
                            </m:r>
                            <m:d>
                              <m:dPr>
                                <m:ctrlPr>
                                  <a:rPr lang="zh-CN" altLang="en-US" sz="1400" i="1">
                                    <a:latin typeface="Cambria Math" panose="02040503050406030204" pitchFamily="18" charset="0"/>
                                  </a:rPr>
                                </m:ctrlPr>
                              </m:dPr>
                              <m:e>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𝑥</m:t>
                                    </m:r>
                                  </m:e>
                                  <m:sup>
                                    <m:d>
                                      <m:dPr>
                                        <m:ctrlPr>
                                          <a:rPr lang="zh-CN" altLang="en-US" sz="1400" i="1">
                                            <a:latin typeface="Cambria Math" panose="02040503050406030204" pitchFamily="18" charset="0"/>
                                          </a:rPr>
                                        </m:ctrlPr>
                                      </m:dPr>
                                      <m:e>
                                        <m:r>
                                          <a:rPr lang="zh-CN" altLang="en-US" sz="1400" i="1">
                                            <a:latin typeface="Cambria Math" panose="02040503050406030204" pitchFamily="18" charset="0"/>
                                          </a:rPr>
                                          <m:t>𝑖</m:t>
                                        </m:r>
                                      </m:e>
                                    </m:d>
                                  </m:sup>
                                </m:sSup>
                              </m:e>
                            </m:d>
                            <m:r>
                              <a:rPr lang="zh-CN" altLang="en-US" sz="1400" i="0">
                                <a:latin typeface="Cambria Math" panose="02040503050406030204" pitchFamily="18" charset="0"/>
                              </a:rPr>
                              <m:t>+</m:t>
                            </m:r>
                            <m:d>
                              <m:dPr>
                                <m:ctrlPr>
                                  <a:rPr lang="zh-CN" altLang="en-US" sz="1400" i="1">
                                    <a:latin typeface="Cambria Math" panose="02040503050406030204" pitchFamily="18" charset="0"/>
                                  </a:rPr>
                                </m:ctrlPr>
                              </m:dPr>
                              <m:e>
                                <m:r>
                                  <a:rPr lang="zh-CN" altLang="en-US" sz="1400" i="0">
                                    <a:latin typeface="Cambria Math" panose="02040503050406030204" pitchFamily="18" charset="0"/>
                                  </a:rPr>
                                  <m:t>1−</m:t>
                                </m:r>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𝑦</m:t>
                                    </m:r>
                                  </m:e>
                                  <m:sup>
                                    <m:d>
                                      <m:dPr>
                                        <m:ctrlPr>
                                          <a:rPr lang="zh-CN" altLang="en-US" sz="1400" i="1">
                                            <a:latin typeface="Cambria Math" panose="02040503050406030204" pitchFamily="18" charset="0"/>
                                          </a:rPr>
                                        </m:ctrlPr>
                                      </m:dPr>
                                      <m:e>
                                        <m:r>
                                          <a:rPr lang="zh-CN" altLang="en-US" sz="1400" i="1">
                                            <a:latin typeface="Cambria Math" panose="02040503050406030204" pitchFamily="18" charset="0"/>
                                          </a:rPr>
                                          <m:t>𝑖</m:t>
                                        </m:r>
                                      </m:e>
                                    </m:d>
                                  </m:sup>
                                </m:sSup>
                              </m:e>
                            </m:d>
                            <m:func>
                              <m:funcPr>
                                <m:ctrlPr>
                                  <a:rPr lang="zh-CN" altLang="en-US" sz="1400" i="1">
                                    <a:latin typeface="Cambria Math" panose="02040503050406030204" pitchFamily="18" charset="0"/>
                                  </a:rPr>
                                </m:ctrlPr>
                              </m:funcPr>
                              <m:fName>
                                <m:r>
                                  <m:rPr>
                                    <m:sty m:val="p"/>
                                  </m:rPr>
                                  <a:rPr lang="zh-CN" altLang="en-US" sz="1400" i="0">
                                    <a:latin typeface="Cambria Math" panose="02040503050406030204" pitchFamily="18" charset="0"/>
                                  </a:rPr>
                                  <m:t>log</m:t>
                                </m:r>
                              </m:fName>
                              <m:e>
                                <m:d>
                                  <m:dPr>
                                    <m:ctrlPr>
                                      <a:rPr lang="zh-CN" altLang="en-US" sz="1400" i="1">
                                        <a:latin typeface="Cambria Math" panose="02040503050406030204" pitchFamily="18" charset="0"/>
                                      </a:rPr>
                                    </m:ctrlPr>
                                  </m:dPr>
                                  <m:e>
                                    <m:d>
                                      <m:dPr>
                                        <m:begChr m:val=""/>
                                        <m:ctrlPr>
                                          <a:rPr lang="zh-CN" altLang="en-US" sz="1400" i="1">
                                            <a:latin typeface="Cambria Math" panose="02040503050406030204" pitchFamily="18" charset="0"/>
                                          </a:rPr>
                                        </m:ctrlPr>
                                      </m:dPr>
                                      <m:e>
                                        <m:r>
                                          <a:rPr lang="zh-CN" altLang="en-US" sz="1400" i="0">
                                            <a:latin typeface="Cambria Math" panose="02040503050406030204" pitchFamily="18" charset="0"/>
                                          </a:rPr>
                                          <m:t>1−</m:t>
                                        </m:r>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𝜋</m:t>
                                            </m:r>
                                            <m:r>
                                              <a:rPr lang="zh-CN" altLang="en-US" sz="1400" i="0">
                                                <a:latin typeface="Cambria Math" panose="02040503050406030204" pitchFamily="18" charset="0"/>
                                              </a:rPr>
                                              <m:t>(</m:t>
                                            </m:r>
                                            <m:r>
                                              <a:rPr lang="zh-CN" altLang="en-US" sz="1400" i="1">
                                                <a:latin typeface="Cambria Math" panose="02040503050406030204" pitchFamily="18" charset="0"/>
                                              </a:rPr>
                                              <m:t>𝑥</m:t>
                                            </m:r>
                                          </m:e>
                                          <m:sup>
                                            <m:d>
                                              <m:dPr>
                                                <m:ctrlPr>
                                                  <a:rPr lang="zh-CN" altLang="en-US" sz="1400" i="1">
                                                    <a:latin typeface="Cambria Math" panose="02040503050406030204" pitchFamily="18" charset="0"/>
                                                  </a:rPr>
                                                </m:ctrlPr>
                                              </m:dPr>
                                              <m:e>
                                                <m:r>
                                                  <a:rPr lang="zh-CN" altLang="en-US" sz="1400" i="1">
                                                    <a:latin typeface="Cambria Math" panose="02040503050406030204" pitchFamily="18" charset="0"/>
                                                  </a:rPr>
                                                  <m:t>𝑖</m:t>
                                                </m:r>
                                              </m:e>
                                            </m:d>
                                          </m:sup>
                                        </m:sSup>
                                      </m:e>
                                    </m:d>
                                  </m:e>
                                </m:d>
                              </m:e>
                            </m:func>
                          </m:e>
                        </m:d>
                      </m:e>
                    </m:nary>
                  </m:oMath>
                </a14:m>
                <a:r>
                  <a:rPr lang="en-US" altLang="zh-CN" sz="1400" dirty="0"/>
                  <a:t>,</a:t>
                </a:r>
                <a:endParaRPr lang="zh-CN" altLang="en-US" sz="1400" dirty="0"/>
              </a:p>
            </p:txBody>
          </p:sp>
        </mc:Choice>
        <mc:Fallback>
          <p:sp>
            <p:nvSpPr>
              <p:cNvPr id="34" name="矩形 33">
                <a:extLst>
                  <a:ext uri="{FF2B5EF4-FFF2-40B4-BE49-F238E27FC236}">
                    <a16:creationId xmlns:a16="http://schemas.microsoft.com/office/drawing/2014/main" id="{5F24A4E4-D870-4546-821C-999072BFED7D}"/>
                  </a:ext>
                </a:extLst>
              </p:cNvPr>
              <p:cNvSpPr>
                <a:spLocks noRot="1" noChangeAspect="1" noMove="1" noResize="1" noEditPoints="1" noAdjustHandles="1" noChangeArrowheads="1" noChangeShapeType="1" noTextEdit="1"/>
              </p:cNvSpPr>
              <p:nvPr/>
            </p:nvSpPr>
            <p:spPr>
              <a:xfrm>
                <a:off x="1044888" y="4889917"/>
                <a:ext cx="4866653" cy="422552"/>
              </a:xfrm>
              <a:prstGeom prst="rect">
                <a:avLst/>
              </a:prstGeom>
              <a:blipFill>
                <a:blip r:embed="rId8"/>
                <a:stretch>
                  <a:fillRect t="-98551" r="-5382" b="-157971"/>
                </a:stretch>
              </a:blipFill>
            </p:spPr>
            <p:txBody>
              <a:bodyPr/>
              <a:lstStyle/>
              <a:p>
                <a:r>
                  <a:rPr lang="zh-CN" altLang="en-US">
                    <a:noFill/>
                  </a:rPr>
                  <a:t> </a:t>
                </a:r>
              </a:p>
            </p:txBody>
          </p:sp>
        </mc:Fallback>
      </mc:AlternateContent>
      <p:sp>
        <p:nvSpPr>
          <p:cNvPr id="12" name="箭头: 左右 11">
            <a:extLst>
              <a:ext uri="{FF2B5EF4-FFF2-40B4-BE49-F238E27FC236}">
                <a16:creationId xmlns:a16="http://schemas.microsoft.com/office/drawing/2014/main" id="{DD2AA68B-DE32-4FE3-B410-C8728B64163D}"/>
              </a:ext>
            </a:extLst>
          </p:cNvPr>
          <p:cNvSpPr/>
          <p:nvPr/>
        </p:nvSpPr>
        <p:spPr>
          <a:xfrm>
            <a:off x="6180083" y="5076497"/>
            <a:ext cx="1019503" cy="211294"/>
          </a:xfrm>
          <a:prstGeom prst="leftRightArrow">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5E16FB74-E12E-43B9-99DE-2630F1BA9B9C}"/>
              </a:ext>
            </a:extLst>
          </p:cNvPr>
          <p:cNvSpPr txBox="1"/>
          <p:nvPr/>
        </p:nvSpPr>
        <p:spPr>
          <a:xfrm>
            <a:off x="5536324" y="5926084"/>
            <a:ext cx="3825766" cy="369332"/>
          </a:xfrm>
          <a:prstGeom prst="rect">
            <a:avLst/>
          </a:prstGeom>
          <a:noFill/>
        </p:spPr>
        <p:txBody>
          <a:bodyPr wrap="square" rtlCol="0">
            <a:spAutoFit/>
          </a:bodyPr>
          <a:lstStyle/>
          <a:p>
            <a:r>
              <a:rPr lang="zh-CN" altLang="en-US" b="1" dirty="0">
                <a:solidFill>
                  <a:srgbClr val="FF0000"/>
                </a:solidFill>
              </a:rPr>
              <a:t>似然函数极大化 </a:t>
            </a:r>
            <a:r>
              <a:rPr lang="en-US" altLang="zh-CN" b="1" dirty="0">
                <a:solidFill>
                  <a:srgbClr val="FF0000"/>
                </a:solidFill>
                <a:sym typeface="Wingdings" panose="05000000000000000000" pitchFamily="2" charset="2"/>
              </a:rPr>
              <a:t> </a:t>
            </a:r>
            <a:r>
              <a:rPr lang="zh-CN" altLang="en-US" b="1" dirty="0">
                <a:solidFill>
                  <a:srgbClr val="FF0000"/>
                </a:solidFill>
                <a:sym typeface="Wingdings" panose="05000000000000000000" pitchFamily="2" charset="2"/>
              </a:rPr>
              <a:t>交叉熵极小化 </a:t>
            </a:r>
            <a:r>
              <a:rPr lang="en-US" altLang="zh-CN" b="1" dirty="0">
                <a:solidFill>
                  <a:srgbClr val="FF0000"/>
                </a:solidFill>
                <a:sym typeface="Wingdings" panose="05000000000000000000" pitchFamily="2" charset="2"/>
              </a:rPr>
              <a:t>!</a:t>
            </a:r>
            <a:endParaRPr lang="zh-CN" altLang="en-US" b="1" dirty="0">
              <a:solidFill>
                <a:srgbClr val="FF0000"/>
              </a:solidFill>
            </a:endParaRPr>
          </a:p>
        </p:txBody>
      </p:sp>
    </p:spTree>
    <p:extLst>
      <p:ext uri="{BB962C8B-B14F-4D97-AF65-F5344CB8AC3E}">
        <p14:creationId xmlns:p14="http://schemas.microsoft.com/office/powerpoint/2010/main" val="4062345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54088"/>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E095D23A-907A-43D1-BB2D-08BAAA7B4160}"/>
              </a:ext>
            </a:extLst>
          </p:cNvPr>
          <p:cNvSpPr txBox="1"/>
          <p:nvPr/>
        </p:nvSpPr>
        <p:spPr>
          <a:xfrm>
            <a:off x="8220099" y="243336"/>
            <a:ext cx="3383747" cy="523220"/>
          </a:xfrm>
          <a:prstGeom prst="rect">
            <a:avLst/>
          </a:prstGeom>
          <a:noFill/>
        </p:spPr>
        <p:txBody>
          <a:bodyPr wrap="none" rtlCol="0">
            <a:spAutoFit/>
          </a:bodyPr>
          <a:lstStyle/>
          <a:p>
            <a:r>
              <a:rPr lang="en-US" altLang="zh-CN"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rPr>
              <a:t>Logistic</a:t>
            </a:r>
            <a:r>
              <a:rPr lang="zh-CN" altLang="en-US"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rPr>
              <a:t> </a:t>
            </a:r>
            <a:r>
              <a:rPr lang="en-US" altLang="zh-CN"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rPr>
              <a:t>regression</a:t>
            </a:r>
            <a:endParaRPr lang="zh-CN" altLang="en-US"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2" name="文本框 1">
            <a:extLst>
              <a:ext uri="{FF2B5EF4-FFF2-40B4-BE49-F238E27FC236}">
                <a16:creationId xmlns:a16="http://schemas.microsoft.com/office/drawing/2014/main" id="{F7535CAE-C931-4EB0-B74A-FA72CD42BD90}"/>
              </a:ext>
            </a:extLst>
          </p:cNvPr>
          <p:cNvSpPr txBox="1"/>
          <p:nvPr/>
        </p:nvSpPr>
        <p:spPr>
          <a:xfrm>
            <a:off x="893381" y="1103586"/>
            <a:ext cx="4193626" cy="523220"/>
          </a:xfrm>
          <a:prstGeom prst="rect">
            <a:avLst/>
          </a:prstGeom>
          <a:noFill/>
        </p:spPr>
        <p:txBody>
          <a:bodyPr wrap="square" rtlCol="0">
            <a:spAutoFit/>
          </a:bodyPr>
          <a:lstStyle/>
          <a:p>
            <a:r>
              <a:rPr lang="zh-CN" altLang="en-US" sz="2800" dirty="0"/>
              <a:t>权重向量</a:t>
            </a:r>
            <a:r>
              <a:rPr lang="en-US" altLang="zh-CN" sz="2800" dirty="0"/>
              <a:t>W</a:t>
            </a:r>
            <a:r>
              <a:rPr lang="zh-CN" altLang="en-US" sz="2800" dirty="0"/>
              <a:t>的训练方法</a:t>
            </a:r>
          </a:p>
        </p:txBody>
      </p:sp>
      <p:sp>
        <p:nvSpPr>
          <p:cNvPr id="7" name="内容占位符 6">
            <a:extLst>
              <a:ext uri="{FF2B5EF4-FFF2-40B4-BE49-F238E27FC236}">
                <a16:creationId xmlns:a16="http://schemas.microsoft.com/office/drawing/2014/main" id="{E14FEDFF-434E-4B9B-8A84-A3582921F47F}"/>
              </a:ext>
            </a:extLst>
          </p:cNvPr>
          <p:cNvSpPr>
            <a:spLocks noGrp="1"/>
          </p:cNvSpPr>
          <p:nvPr>
            <p:ph idx="1"/>
          </p:nvPr>
        </p:nvSpPr>
        <p:spPr>
          <a:xfrm>
            <a:off x="893381" y="1984369"/>
            <a:ext cx="10515600" cy="4351338"/>
          </a:xfrm>
        </p:spPr>
        <p:txBody>
          <a:bodyPr>
            <a:normAutofit/>
          </a:bodyPr>
          <a:lstStyle/>
          <a:p>
            <a:pPr>
              <a:buFont typeface="Wingdings" panose="05000000000000000000" pitchFamily="2" charset="2"/>
              <a:buChar char="ü"/>
            </a:pPr>
            <a:r>
              <a:rPr lang="zh-CN" altLang="en-US" sz="1800" dirty="0">
                <a:solidFill>
                  <a:srgbClr val="FF0000"/>
                </a:solidFill>
              </a:rPr>
              <a:t>确定目标函数</a:t>
            </a:r>
            <a:endParaRPr lang="en-US" altLang="zh-CN" sz="1800" dirty="0">
              <a:solidFill>
                <a:srgbClr val="FF0000"/>
              </a:solidFill>
            </a:endParaRPr>
          </a:p>
          <a:p>
            <a:pPr>
              <a:buFont typeface="Wingdings" panose="05000000000000000000" pitchFamily="2" charset="2"/>
              <a:buChar char="ü"/>
            </a:pPr>
            <a:r>
              <a:rPr lang="zh-CN" altLang="en-US" sz="1800" dirty="0">
                <a:solidFill>
                  <a:srgbClr val="FF0000"/>
                </a:solidFill>
              </a:rPr>
              <a:t>对目标函数进行求导，得到梯度的方向</a:t>
            </a:r>
            <a:endParaRPr lang="en-US" altLang="zh-CN" sz="1800" dirty="0">
              <a:solidFill>
                <a:srgbClr val="FF0000"/>
              </a:solidFill>
            </a:endParaRPr>
          </a:p>
          <a:p>
            <a:pPr>
              <a:buFont typeface="Wingdings" panose="05000000000000000000" pitchFamily="2" charset="2"/>
              <a:buChar char="ü"/>
            </a:pPr>
            <a:r>
              <a:rPr lang="zh-CN" altLang="en-US" sz="1800" dirty="0">
                <a:solidFill>
                  <a:srgbClr val="FF0000"/>
                </a:solidFill>
              </a:rPr>
              <a:t>沿梯度的反方向下降，并迭代此过程直至寻找到局部最小点</a:t>
            </a:r>
          </a:p>
        </p:txBody>
      </p:sp>
      <p:sp>
        <p:nvSpPr>
          <p:cNvPr id="3" name="矩形 2">
            <a:extLst>
              <a:ext uri="{FF2B5EF4-FFF2-40B4-BE49-F238E27FC236}">
                <a16:creationId xmlns:a16="http://schemas.microsoft.com/office/drawing/2014/main" id="{D700D351-2F33-43FB-837F-2FB844D5B32D}"/>
              </a:ext>
            </a:extLst>
          </p:cNvPr>
          <p:cNvSpPr/>
          <p:nvPr/>
        </p:nvSpPr>
        <p:spPr>
          <a:xfrm>
            <a:off x="893381" y="1891861"/>
            <a:ext cx="6421819" cy="120868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2EFEA0DA-DE04-4F1A-87C7-A52185DD810F}"/>
              </a:ext>
            </a:extLst>
          </p:cNvPr>
          <p:cNvSpPr txBox="1"/>
          <p:nvPr/>
        </p:nvSpPr>
        <p:spPr>
          <a:xfrm>
            <a:off x="893381" y="3300248"/>
            <a:ext cx="5875281" cy="3139321"/>
          </a:xfrm>
          <a:prstGeom prst="rect">
            <a:avLst/>
          </a:prstGeom>
          <a:noFill/>
        </p:spPr>
        <p:txBody>
          <a:bodyPr wrap="square" rtlCol="0">
            <a:spAutoFit/>
          </a:bodyPr>
          <a:lstStyle/>
          <a:p>
            <a:r>
              <a:rPr lang="zh-CN" altLang="en-US" dirty="0"/>
              <a:t>为什么不选用平方误差？</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参数初始化后，导数值可能很小，导致收敛变慢，训练过程也可能会发生梯度消失</a:t>
            </a:r>
          </a:p>
        </p:txBody>
      </p:sp>
      <p:pic>
        <p:nvPicPr>
          <p:cNvPr id="23" name="图片 22">
            <a:extLst>
              <a:ext uri="{FF2B5EF4-FFF2-40B4-BE49-F238E27FC236}">
                <a16:creationId xmlns:a16="http://schemas.microsoft.com/office/drawing/2014/main" id="{DD2D8659-D719-4E70-900D-F0420A10E1D8}"/>
              </a:ext>
            </a:extLst>
          </p:cNvPr>
          <p:cNvPicPr>
            <a:picLocks noChangeAspect="1"/>
          </p:cNvPicPr>
          <p:nvPr/>
        </p:nvPicPr>
        <p:blipFill>
          <a:blip r:embed="rId4"/>
          <a:stretch>
            <a:fillRect/>
          </a:stretch>
        </p:blipFill>
        <p:spPr>
          <a:xfrm>
            <a:off x="1154683" y="3869278"/>
            <a:ext cx="2543175" cy="1276350"/>
          </a:xfrm>
          <a:prstGeom prst="rect">
            <a:avLst/>
          </a:prstGeom>
        </p:spPr>
      </p:pic>
      <p:pic>
        <p:nvPicPr>
          <p:cNvPr id="25" name="图片 24">
            <a:extLst>
              <a:ext uri="{FF2B5EF4-FFF2-40B4-BE49-F238E27FC236}">
                <a16:creationId xmlns:a16="http://schemas.microsoft.com/office/drawing/2014/main" id="{9F8E4C06-C76C-466E-80B4-9F84A3E31912}"/>
              </a:ext>
            </a:extLst>
          </p:cNvPr>
          <p:cNvPicPr>
            <a:picLocks noChangeAspect="1"/>
          </p:cNvPicPr>
          <p:nvPr/>
        </p:nvPicPr>
        <p:blipFill>
          <a:blip r:embed="rId5"/>
          <a:stretch>
            <a:fillRect/>
          </a:stretch>
        </p:blipFill>
        <p:spPr>
          <a:xfrm>
            <a:off x="1240408" y="5145628"/>
            <a:ext cx="2457450" cy="466725"/>
          </a:xfrm>
          <a:prstGeom prst="rect">
            <a:avLst/>
          </a:prstGeom>
        </p:spPr>
      </p:pic>
      <p:pic>
        <p:nvPicPr>
          <p:cNvPr id="29" name="图片 28">
            <a:extLst>
              <a:ext uri="{FF2B5EF4-FFF2-40B4-BE49-F238E27FC236}">
                <a16:creationId xmlns:a16="http://schemas.microsoft.com/office/drawing/2014/main" id="{370CBF3E-D7F0-47FA-B7EB-15CE0A2FC6B6}"/>
              </a:ext>
            </a:extLst>
          </p:cNvPr>
          <p:cNvPicPr>
            <a:picLocks noChangeAspect="1"/>
          </p:cNvPicPr>
          <p:nvPr/>
        </p:nvPicPr>
        <p:blipFill>
          <a:blip r:embed="rId6"/>
          <a:stretch>
            <a:fillRect/>
          </a:stretch>
        </p:blipFill>
        <p:spPr>
          <a:xfrm>
            <a:off x="6917121" y="3937363"/>
            <a:ext cx="2171700" cy="762000"/>
          </a:xfrm>
          <a:prstGeom prst="rect">
            <a:avLst/>
          </a:prstGeom>
        </p:spPr>
      </p:pic>
      <p:sp>
        <p:nvSpPr>
          <p:cNvPr id="30" name="文本框 29">
            <a:extLst>
              <a:ext uri="{FF2B5EF4-FFF2-40B4-BE49-F238E27FC236}">
                <a16:creationId xmlns:a16="http://schemas.microsoft.com/office/drawing/2014/main" id="{152CB209-68EC-4CDB-B208-997E5D8B2956}"/>
              </a:ext>
            </a:extLst>
          </p:cNvPr>
          <p:cNvSpPr txBox="1"/>
          <p:nvPr/>
        </p:nvSpPr>
        <p:spPr>
          <a:xfrm>
            <a:off x="6911794" y="3365605"/>
            <a:ext cx="4873003" cy="3139321"/>
          </a:xfrm>
          <a:prstGeom prst="rect">
            <a:avLst/>
          </a:prstGeom>
          <a:noFill/>
        </p:spPr>
        <p:txBody>
          <a:bodyPr wrap="square" rtlCol="0">
            <a:spAutoFit/>
          </a:bodyPr>
          <a:lstStyle/>
          <a:p>
            <a:r>
              <a:rPr lang="zh-CN" altLang="en-US" dirty="0"/>
              <a:t>交叉熵的梯度：</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当模型输出概率偏离真实概率时，梯度大，加快收敛</a:t>
            </a:r>
            <a:endParaRPr lang="en-US" altLang="zh-CN" dirty="0"/>
          </a:p>
          <a:p>
            <a:r>
              <a:rPr lang="zh-CN" altLang="en-US" dirty="0"/>
              <a:t>反之，训练速度变缓慢，防止震荡。</a:t>
            </a:r>
            <a:endParaRPr lang="en-US" altLang="zh-CN" dirty="0"/>
          </a:p>
          <a:p>
            <a:endParaRPr lang="en-US" altLang="zh-CN" dirty="0"/>
          </a:p>
        </p:txBody>
      </p:sp>
      <p:sp>
        <p:nvSpPr>
          <p:cNvPr id="31" name="矩形 30">
            <a:extLst>
              <a:ext uri="{FF2B5EF4-FFF2-40B4-BE49-F238E27FC236}">
                <a16:creationId xmlns:a16="http://schemas.microsoft.com/office/drawing/2014/main" id="{C3E2E737-897D-475B-9DD4-AFEEBE68D23D}"/>
              </a:ext>
            </a:extLst>
          </p:cNvPr>
          <p:cNvSpPr/>
          <p:nvPr/>
        </p:nvSpPr>
        <p:spPr>
          <a:xfrm>
            <a:off x="6892160" y="3355142"/>
            <a:ext cx="4912272" cy="3180263"/>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D82B619D-0EA4-48E0-A4B0-EC97D8E87008}"/>
              </a:ext>
            </a:extLst>
          </p:cNvPr>
          <p:cNvSpPr/>
          <p:nvPr/>
        </p:nvSpPr>
        <p:spPr>
          <a:xfrm>
            <a:off x="893380" y="3355142"/>
            <a:ext cx="5679385" cy="3180263"/>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Tree>
    <p:extLst>
      <p:ext uri="{BB962C8B-B14F-4D97-AF65-F5344CB8AC3E}">
        <p14:creationId xmlns:p14="http://schemas.microsoft.com/office/powerpoint/2010/main" val="3272871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54088"/>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E095D23A-907A-43D1-BB2D-08BAAA7B4160}"/>
              </a:ext>
            </a:extLst>
          </p:cNvPr>
          <p:cNvSpPr txBox="1"/>
          <p:nvPr/>
        </p:nvSpPr>
        <p:spPr>
          <a:xfrm>
            <a:off x="8220099" y="243336"/>
            <a:ext cx="3383747" cy="523220"/>
          </a:xfrm>
          <a:prstGeom prst="rect">
            <a:avLst/>
          </a:prstGeom>
          <a:noFill/>
        </p:spPr>
        <p:txBody>
          <a:bodyPr wrap="none" rtlCol="0">
            <a:spAutoFit/>
          </a:bodyPr>
          <a:lstStyle/>
          <a:p>
            <a:r>
              <a:rPr lang="en-US" altLang="zh-CN"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rPr>
              <a:t>Logistic</a:t>
            </a:r>
            <a:r>
              <a:rPr lang="zh-CN" altLang="en-US"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rPr>
              <a:t> </a:t>
            </a:r>
            <a:r>
              <a:rPr lang="en-US" altLang="zh-CN"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rPr>
              <a:t>regression</a:t>
            </a:r>
            <a:endParaRPr lang="zh-CN" altLang="en-US"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12" name="流程图: 手动操作 11">
            <a:extLst>
              <a:ext uri="{FF2B5EF4-FFF2-40B4-BE49-F238E27FC236}">
                <a16:creationId xmlns:a16="http://schemas.microsoft.com/office/drawing/2014/main" id="{8925F2CE-5758-4F5B-9E62-72D567320FD2}"/>
              </a:ext>
            </a:extLst>
          </p:cNvPr>
          <p:cNvSpPr/>
          <p:nvPr/>
        </p:nvSpPr>
        <p:spPr>
          <a:xfrm rot="16200000">
            <a:off x="271306" y="3097404"/>
            <a:ext cx="4009292" cy="2067448"/>
          </a:xfrm>
          <a:prstGeom prst="flowChartManualOperation">
            <a:avLst/>
          </a:prstGeom>
          <a:solidFill>
            <a:srgbClr val="EEF7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流程图: 手动操作 12">
            <a:extLst>
              <a:ext uri="{FF2B5EF4-FFF2-40B4-BE49-F238E27FC236}">
                <a16:creationId xmlns:a16="http://schemas.microsoft.com/office/drawing/2014/main" id="{3079BB71-55E0-49BB-B1A2-5275C2242E9A}"/>
              </a:ext>
            </a:extLst>
          </p:cNvPr>
          <p:cNvSpPr/>
          <p:nvPr/>
        </p:nvSpPr>
        <p:spPr>
          <a:xfrm rot="16200000">
            <a:off x="3925430" y="3008217"/>
            <a:ext cx="4009292" cy="2067448"/>
          </a:xfrm>
          <a:prstGeom prst="flowChartManualOperation">
            <a:avLst/>
          </a:prstGeom>
          <a:solidFill>
            <a:srgbClr val="ABDD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流程图: 手动操作 13">
            <a:extLst>
              <a:ext uri="{FF2B5EF4-FFF2-40B4-BE49-F238E27FC236}">
                <a16:creationId xmlns:a16="http://schemas.microsoft.com/office/drawing/2014/main" id="{0621A36E-7C16-408F-B5E8-511A3599DD59}"/>
              </a:ext>
            </a:extLst>
          </p:cNvPr>
          <p:cNvSpPr/>
          <p:nvPr/>
        </p:nvSpPr>
        <p:spPr>
          <a:xfrm rot="16200000">
            <a:off x="7578012" y="3008217"/>
            <a:ext cx="4009292" cy="2067448"/>
          </a:xfrm>
          <a:prstGeom prst="flowChartManualOperation">
            <a:avLst/>
          </a:prstGeom>
          <a:solidFill>
            <a:srgbClr val="3BC3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椭圆 14">
            <a:extLst>
              <a:ext uri="{FF2B5EF4-FFF2-40B4-BE49-F238E27FC236}">
                <a16:creationId xmlns:a16="http://schemas.microsoft.com/office/drawing/2014/main" id="{C929F5A0-F91B-4AB3-B037-B9E1F3E5C4D9}"/>
              </a:ext>
            </a:extLst>
          </p:cNvPr>
          <p:cNvSpPr/>
          <p:nvPr/>
        </p:nvSpPr>
        <p:spPr>
          <a:xfrm>
            <a:off x="3638764" y="3697793"/>
            <a:ext cx="190919" cy="190919"/>
          </a:xfrm>
          <a:prstGeom prst="ellipse">
            <a:avLst/>
          </a:prstGeom>
          <a:solidFill>
            <a:srgbClr val="86DA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a:extLst>
              <a:ext uri="{FF2B5EF4-FFF2-40B4-BE49-F238E27FC236}">
                <a16:creationId xmlns:a16="http://schemas.microsoft.com/office/drawing/2014/main" id="{2B90FA6B-FEFA-4902-88E3-33D679839E52}"/>
              </a:ext>
            </a:extLst>
          </p:cNvPr>
          <p:cNvSpPr/>
          <p:nvPr/>
        </p:nvSpPr>
        <p:spPr>
          <a:xfrm>
            <a:off x="4006784" y="3697792"/>
            <a:ext cx="190919" cy="190919"/>
          </a:xfrm>
          <a:prstGeom prst="ellipse">
            <a:avLst/>
          </a:prstGeom>
          <a:solidFill>
            <a:srgbClr val="86DA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椭圆 16">
            <a:extLst>
              <a:ext uri="{FF2B5EF4-FFF2-40B4-BE49-F238E27FC236}">
                <a16:creationId xmlns:a16="http://schemas.microsoft.com/office/drawing/2014/main" id="{3EAE803C-1770-4933-B860-962411FDE2B6}"/>
              </a:ext>
            </a:extLst>
          </p:cNvPr>
          <p:cNvSpPr/>
          <p:nvPr/>
        </p:nvSpPr>
        <p:spPr>
          <a:xfrm>
            <a:off x="4374804" y="3697792"/>
            <a:ext cx="190919" cy="190919"/>
          </a:xfrm>
          <a:prstGeom prst="ellipse">
            <a:avLst/>
          </a:prstGeom>
          <a:solidFill>
            <a:srgbClr val="86DA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a:extLst>
              <a:ext uri="{FF2B5EF4-FFF2-40B4-BE49-F238E27FC236}">
                <a16:creationId xmlns:a16="http://schemas.microsoft.com/office/drawing/2014/main" id="{FAC9ABE7-8411-4AD5-A4F7-B60C7DF2D1D5}"/>
              </a:ext>
            </a:extLst>
          </p:cNvPr>
          <p:cNvSpPr/>
          <p:nvPr/>
        </p:nvSpPr>
        <p:spPr>
          <a:xfrm>
            <a:off x="7294429" y="3652858"/>
            <a:ext cx="190919" cy="190919"/>
          </a:xfrm>
          <a:prstGeom prst="ellipse">
            <a:avLst/>
          </a:prstGeom>
          <a:solidFill>
            <a:srgbClr val="86DA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椭圆 18">
            <a:extLst>
              <a:ext uri="{FF2B5EF4-FFF2-40B4-BE49-F238E27FC236}">
                <a16:creationId xmlns:a16="http://schemas.microsoft.com/office/drawing/2014/main" id="{9A9CC7B8-CD9E-498D-A948-2E78CB7D38C1}"/>
              </a:ext>
            </a:extLst>
          </p:cNvPr>
          <p:cNvSpPr/>
          <p:nvPr/>
        </p:nvSpPr>
        <p:spPr>
          <a:xfrm>
            <a:off x="7660907" y="3652857"/>
            <a:ext cx="190919" cy="190919"/>
          </a:xfrm>
          <a:prstGeom prst="ellipse">
            <a:avLst/>
          </a:prstGeom>
          <a:solidFill>
            <a:srgbClr val="86DA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椭圆 19">
            <a:extLst>
              <a:ext uri="{FF2B5EF4-FFF2-40B4-BE49-F238E27FC236}">
                <a16:creationId xmlns:a16="http://schemas.microsoft.com/office/drawing/2014/main" id="{7C24F5B9-DD0C-40EF-AC9F-19DB722CBA1C}"/>
              </a:ext>
            </a:extLst>
          </p:cNvPr>
          <p:cNvSpPr/>
          <p:nvPr/>
        </p:nvSpPr>
        <p:spPr>
          <a:xfrm>
            <a:off x="8030469" y="3652857"/>
            <a:ext cx="190919" cy="190919"/>
          </a:xfrm>
          <a:prstGeom prst="ellipse">
            <a:avLst/>
          </a:prstGeom>
          <a:solidFill>
            <a:srgbClr val="86DA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a:extLst>
              <a:ext uri="{FF2B5EF4-FFF2-40B4-BE49-F238E27FC236}">
                <a16:creationId xmlns:a16="http://schemas.microsoft.com/office/drawing/2014/main" id="{47A4B29B-0DC9-4962-94BD-EA96F28A1173}"/>
              </a:ext>
            </a:extLst>
          </p:cNvPr>
          <p:cNvSpPr/>
          <p:nvPr/>
        </p:nvSpPr>
        <p:spPr>
          <a:xfrm>
            <a:off x="1202562" y="2605962"/>
            <a:ext cx="1796562" cy="3660682"/>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zh-CN" sz="1200" spc="300" dirty="0">
                <a:solidFill>
                  <a:srgbClr val="5DBBA9"/>
                </a:solidFill>
                <a:latin typeface="OPPOSans M" panose="00020600040101010101" pitchFamily="18" charset="-122"/>
                <a:ea typeface="OPPOSans M" panose="00020600040101010101" pitchFamily="18" charset="-122"/>
                <a:cs typeface="OPPOSans M" panose="00020600040101010101" pitchFamily="18" charset="-122"/>
              </a:rPr>
              <a:t>LR</a:t>
            </a:r>
            <a:r>
              <a:rPr lang="zh-CN" altLang="en-US" sz="1200" spc="300" dirty="0">
                <a:solidFill>
                  <a:srgbClr val="5DBBA9"/>
                </a:solidFill>
                <a:latin typeface="OPPOSans M" panose="00020600040101010101" pitchFamily="18" charset="-122"/>
                <a:ea typeface="OPPOSans M" panose="00020600040101010101" pitchFamily="18" charset="-122"/>
                <a:cs typeface="OPPOSans M" panose="00020600040101010101" pitchFamily="18" charset="-122"/>
              </a:rPr>
              <a:t>的假设服从伯努利分布与</a:t>
            </a:r>
            <a:r>
              <a:rPr lang="en-US" altLang="zh-CN" sz="1200" spc="300" dirty="0">
                <a:solidFill>
                  <a:srgbClr val="5DBBA9"/>
                </a:solidFill>
                <a:latin typeface="OPPOSans M" panose="00020600040101010101" pitchFamily="18" charset="-122"/>
                <a:ea typeface="OPPOSans M" panose="00020600040101010101" pitchFamily="18" charset="-122"/>
                <a:cs typeface="OPPOSans M" panose="00020600040101010101" pitchFamily="18" charset="-122"/>
              </a:rPr>
              <a:t>CTR</a:t>
            </a:r>
            <a:r>
              <a:rPr lang="zh-CN" altLang="en-US" sz="1200" spc="300" dirty="0">
                <a:solidFill>
                  <a:srgbClr val="5DBBA9"/>
                </a:solidFill>
                <a:latin typeface="OPPOSans M" panose="00020600040101010101" pitchFamily="18" charset="-122"/>
                <a:ea typeface="OPPOSans M" panose="00020600040101010101" pitchFamily="18" charset="-122"/>
                <a:cs typeface="OPPOSans M" panose="00020600040101010101" pitchFamily="18" charset="-122"/>
              </a:rPr>
              <a:t>契合</a:t>
            </a:r>
          </a:p>
          <a:p>
            <a:pPr marL="171450" indent="-171450">
              <a:lnSpc>
                <a:spcPct val="150000"/>
              </a:lnSpc>
              <a:buFont typeface="Arial" panose="020B0604020202020204" pitchFamily="34" charset="0"/>
              <a:buChar char="•"/>
            </a:pPr>
            <a:r>
              <a:rPr lang="en-US" altLang="zh-CN" sz="1200" spc="300" dirty="0">
                <a:solidFill>
                  <a:srgbClr val="5DBBA9"/>
                </a:solidFill>
                <a:latin typeface="OPPOSans M" panose="00020600040101010101" pitchFamily="18" charset="-122"/>
                <a:ea typeface="OPPOSans M" panose="00020600040101010101" pitchFamily="18" charset="-122"/>
                <a:cs typeface="OPPOSans M" panose="00020600040101010101" pitchFamily="18" charset="-122"/>
              </a:rPr>
              <a:t>Sigmoid</a:t>
            </a:r>
            <a:r>
              <a:rPr lang="zh-CN" altLang="en-US" sz="1200" spc="300" dirty="0">
                <a:solidFill>
                  <a:srgbClr val="5DBBA9"/>
                </a:solidFill>
                <a:latin typeface="OPPOSans M" panose="00020600040101010101" pitchFamily="18" charset="-122"/>
                <a:ea typeface="OPPOSans M" panose="00020600040101010101" pitchFamily="18" charset="-122"/>
                <a:cs typeface="OPPOSans M" panose="00020600040101010101" pitchFamily="18" charset="-122"/>
              </a:rPr>
              <a:t>映射到</a:t>
            </a:r>
            <a:r>
              <a:rPr lang="en-US" altLang="zh-CN" sz="1200" spc="300" dirty="0">
                <a:solidFill>
                  <a:srgbClr val="5DBBA9"/>
                </a:solidFill>
                <a:latin typeface="OPPOSans M" panose="00020600040101010101" pitchFamily="18" charset="-122"/>
                <a:ea typeface="OPPOSans M" panose="00020600040101010101" pitchFamily="18" charset="-122"/>
                <a:cs typeface="OPPOSans M" panose="00020600040101010101" pitchFamily="18" charset="-122"/>
              </a:rPr>
              <a:t>0~1</a:t>
            </a:r>
            <a:r>
              <a:rPr lang="zh-CN" altLang="en-US" sz="1200" spc="300" dirty="0">
                <a:solidFill>
                  <a:srgbClr val="5DBBA9"/>
                </a:solidFill>
                <a:latin typeface="OPPOSans M" panose="00020600040101010101" pitchFamily="18" charset="-122"/>
                <a:ea typeface="OPPOSans M" panose="00020600040101010101" pitchFamily="18" charset="-122"/>
                <a:cs typeface="OPPOSans M" panose="00020600040101010101" pitchFamily="18" charset="-122"/>
              </a:rPr>
              <a:t>符合</a:t>
            </a:r>
            <a:r>
              <a:rPr lang="en-US" altLang="zh-CN" sz="1200" spc="300" dirty="0">
                <a:solidFill>
                  <a:srgbClr val="5DBBA9"/>
                </a:solidFill>
                <a:latin typeface="OPPOSans M" panose="00020600040101010101" pitchFamily="18" charset="-122"/>
                <a:ea typeface="OPPOSans M" panose="00020600040101010101" pitchFamily="18" charset="-122"/>
                <a:cs typeface="OPPOSans M" panose="00020600040101010101" pitchFamily="18" charset="-122"/>
              </a:rPr>
              <a:t>CTR</a:t>
            </a:r>
            <a:r>
              <a:rPr lang="zh-CN" altLang="en-US" sz="1200" spc="300" dirty="0">
                <a:solidFill>
                  <a:srgbClr val="5DBBA9"/>
                </a:solidFill>
                <a:latin typeface="OPPOSans M" panose="00020600040101010101" pitchFamily="18" charset="-122"/>
                <a:ea typeface="OPPOSans M" panose="00020600040101010101" pitchFamily="18" charset="-122"/>
                <a:cs typeface="OPPOSans M" panose="00020600040101010101" pitchFamily="18" charset="-122"/>
              </a:rPr>
              <a:t>物理意义</a:t>
            </a:r>
            <a:endParaRPr lang="en-US" altLang="zh-CN" sz="1200" spc="300" dirty="0">
              <a:solidFill>
                <a:srgbClr val="5DBBA9"/>
              </a:solidFill>
              <a:latin typeface="OPPOSans M" panose="00020600040101010101" pitchFamily="18" charset="-122"/>
              <a:ea typeface="OPPOSans M" panose="00020600040101010101" pitchFamily="18" charset="-122"/>
              <a:cs typeface="OPPOSans M" panose="00020600040101010101" pitchFamily="18" charset="-122"/>
            </a:endParaRPr>
          </a:p>
          <a:p>
            <a:pPr marL="171450" indent="-171450">
              <a:lnSpc>
                <a:spcPct val="150000"/>
              </a:lnSpc>
              <a:buFont typeface="Arial" panose="020B0604020202020204" pitchFamily="34" charset="0"/>
              <a:buChar char="•"/>
            </a:pPr>
            <a:r>
              <a:rPr lang="zh-CN" altLang="en-US" sz="1200" spc="300" dirty="0">
                <a:solidFill>
                  <a:srgbClr val="5DBBA9"/>
                </a:solidFill>
                <a:latin typeface="OPPOSans M" panose="00020600040101010101" pitchFamily="18" charset="-122"/>
                <a:ea typeface="OPPOSans M" panose="00020600040101010101" pitchFamily="18" charset="-122"/>
                <a:cs typeface="OPPOSans M" panose="00020600040101010101" pitchFamily="18" charset="-122"/>
              </a:rPr>
              <a:t>不仅预测出类别，还可得到近似概率预测；</a:t>
            </a:r>
            <a:endParaRPr lang="en-US" altLang="zh-CN" sz="1200" spc="300" dirty="0">
              <a:solidFill>
                <a:srgbClr val="5DBBA9"/>
              </a:solidFill>
              <a:latin typeface="OPPOSans M" panose="00020600040101010101" pitchFamily="18" charset="-122"/>
              <a:ea typeface="OPPOSans M" panose="00020600040101010101" pitchFamily="18" charset="-122"/>
              <a:cs typeface="OPPOSans M" panose="00020600040101010101" pitchFamily="18" charset="-122"/>
            </a:endParaRPr>
          </a:p>
          <a:p>
            <a:pPr marL="171450" indent="-171450">
              <a:lnSpc>
                <a:spcPct val="150000"/>
              </a:lnSpc>
              <a:buFont typeface="Arial" panose="020B0604020202020204" pitchFamily="34" charset="0"/>
              <a:buChar char="•"/>
            </a:pPr>
            <a:r>
              <a:rPr lang="zh-CN" altLang="en-US" sz="1200" spc="300" dirty="0">
                <a:solidFill>
                  <a:srgbClr val="5DBBA9"/>
                </a:solidFill>
                <a:latin typeface="OPPOSans M" panose="00020600040101010101" pitchFamily="18" charset="-122"/>
                <a:ea typeface="OPPOSans M" panose="00020600040101010101" pitchFamily="18" charset="-122"/>
                <a:cs typeface="OPPOSans M" panose="00020600040101010101" pitchFamily="18" charset="-122"/>
              </a:rPr>
              <a:t>因为结果是概率，可用作排序</a:t>
            </a:r>
            <a:r>
              <a:rPr lang="en-US" altLang="zh-CN" sz="1200" spc="300" dirty="0">
                <a:solidFill>
                  <a:srgbClr val="5DBBA9"/>
                </a:solidFill>
                <a:latin typeface="OPPOSans M" panose="00020600040101010101" pitchFamily="18" charset="-122"/>
                <a:ea typeface="OPPOSans M" panose="00020600040101010101" pitchFamily="18" charset="-122"/>
                <a:cs typeface="OPPOSans M" panose="00020600040101010101" pitchFamily="18" charset="-122"/>
              </a:rPr>
              <a:t>.</a:t>
            </a:r>
            <a:endParaRPr lang="zh-CN" altLang="en-US" sz="1200" spc="300" dirty="0">
              <a:solidFill>
                <a:srgbClr val="5DBBA9"/>
              </a:solidFill>
              <a:latin typeface="OPPOSans M" panose="00020600040101010101" pitchFamily="18" charset="-122"/>
              <a:ea typeface="OPPOSans M" panose="00020600040101010101" pitchFamily="18" charset="-122"/>
              <a:cs typeface="OPPOSans M" panose="00020600040101010101" pitchFamily="18" charset="-122"/>
            </a:endParaRPr>
          </a:p>
          <a:p>
            <a:pPr>
              <a:lnSpc>
                <a:spcPct val="150000"/>
              </a:lnSpc>
            </a:pPr>
            <a:endParaRPr lang="en-US" altLang="zh-CN" sz="1200" spc="300" dirty="0">
              <a:solidFill>
                <a:srgbClr val="5DBBA9"/>
              </a:solidFill>
              <a:latin typeface="OPPOSans M" panose="00020600040101010101" pitchFamily="18" charset="-122"/>
              <a:ea typeface="OPPOSans M" panose="00020600040101010101" pitchFamily="18" charset="-122"/>
              <a:cs typeface="OPPOSans M" panose="00020600040101010101" pitchFamily="18" charset="-122"/>
            </a:endParaRPr>
          </a:p>
          <a:p>
            <a:pPr>
              <a:lnSpc>
                <a:spcPct val="150000"/>
              </a:lnSpc>
            </a:pPr>
            <a:endParaRPr lang="zh-CN" altLang="en-US" sz="1200" spc="300" dirty="0">
              <a:solidFill>
                <a:srgbClr val="5DBBA9"/>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26" name="矩形 25">
            <a:extLst>
              <a:ext uri="{FF2B5EF4-FFF2-40B4-BE49-F238E27FC236}">
                <a16:creationId xmlns:a16="http://schemas.microsoft.com/office/drawing/2014/main" id="{55A376D5-92C1-4B0A-B22E-F1FAA7BD349F}"/>
              </a:ext>
            </a:extLst>
          </p:cNvPr>
          <p:cNvSpPr/>
          <p:nvPr/>
        </p:nvSpPr>
        <p:spPr>
          <a:xfrm>
            <a:off x="4858227" y="2605962"/>
            <a:ext cx="1796562" cy="2829685"/>
          </a:xfrm>
          <a:prstGeom prst="rect">
            <a:avLst/>
          </a:prstGeom>
        </p:spPr>
        <p:txBody>
          <a:bodyPr wrap="square">
            <a:spAutoFit/>
          </a:bodyPr>
          <a:lstStyle/>
          <a:p>
            <a:pPr marL="171450" indent="-171450">
              <a:lnSpc>
                <a:spcPct val="150000"/>
              </a:lnSpc>
              <a:buFont typeface="Arial" panose="020B0604020202020204" pitchFamily="34" charset="0"/>
              <a:buChar char="•"/>
            </a:pPr>
            <a:r>
              <a:rPr lang="zh-CN" altLang="en-US" sz="1200" spc="300" dirty="0">
                <a:solidFill>
                  <a:srgbClr val="33796C"/>
                </a:solidFill>
                <a:latin typeface="OPPOSans M" panose="00020600040101010101" pitchFamily="18" charset="-122"/>
                <a:ea typeface="OPPOSans M" panose="00020600040101010101" pitchFamily="18" charset="-122"/>
                <a:cs typeface="OPPOSans M" panose="00020600040101010101" pitchFamily="18" charset="-122"/>
              </a:rPr>
              <a:t>对率函数是任意阶可导凸函数，有很好得数学性质，很多数值优化算法可直接用于求取最优解；</a:t>
            </a:r>
          </a:p>
          <a:p>
            <a:pPr marL="171450" indent="-171450">
              <a:lnSpc>
                <a:spcPct val="150000"/>
              </a:lnSpc>
              <a:buFont typeface="Arial" panose="020B0604020202020204" pitchFamily="34" charset="0"/>
              <a:buChar char="•"/>
            </a:pPr>
            <a:r>
              <a:rPr lang="zh-CN" altLang="en-US" sz="1200" spc="300" dirty="0">
                <a:solidFill>
                  <a:srgbClr val="33796C"/>
                </a:solidFill>
                <a:latin typeface="OPPOSans M" panose="00020600040101010101" pitchFamily="18" charset="-122"/>
                <a:ea typeface="OPPOSans M" panose="00020600040101010101" pitchFamily="18" charset="-122"/>
                <a:cs typeface="OPPOSans M" panose="00020600040101010101" pitchFamily="18" charset="-122"/>
              </a:rPr>
              <a:t>容易使用和解释，计算代价低；</a:t>
            </a:r>
          </a:p>
          <a:p>
            <a:pPr marL="171450" indent="-171450">
              <a:lnSpc>
                <a:spcPct val="150000"/>
              </a:lnSpc>
              <a:buFont typeface="Arial" panose="020B0604020202020204" pitchFamily="34" charset="0"/>
              <a:buChar char="•"/>
            </a:pPr>
            <a:r>
              <a:rPr lang="en-US" altLang="zh-CN" sz="1200" spc="300" dirty="0">
                <a:solidFill>
                  <a:srgbClr val="33796C"/>
                </a:solidFill>
                <a:latin typeface="OPPOSans M" panose="00020600040101010101" pitchFamily="18" charset="-122"/>
                <a:ea typeface="OPPOSans M" panose="00020600040101010101" pitchFamily="18" charset="-122"/>
                <a:cs typeface="OPPOSans M" panose="00020600040101010101" pitchFamily="18" charset="-122"/>
              </a:rPr>
              <a:t>LR</a:t>
            </a:r>
            <a:r>
              <a:rPr lang="zh-CN" altLang="en-US" sz="1200" spc="300" dirty="0">
                <a:solidFill>
                  <a:srgbClr val="33796C"/>
                </a:solidFill>
                <a:latin typeface="OPPOSans M" panose="00020600040101010101" pitchFamily="18" charset="-122"/>
                <a:ea typeface="OPPOSans M" panose="00020600040101010101" pitchFamily="18" charset="-122"/>
                <a:cs typeface="OPPOSans M" panose="00020600040101010101" pitchFamily="18" charset="-122"/>
              </a:rPr>
              <a:t>对时间和内存需求上相当高效；</a:t>
            </a:r>
          </a:p>
        </p:txBody>
      </p:sp>
      <p:sp>
        <p:nvSpPr>
          <p:cNvPr id="27" name="矩形 26">
            <a:extLst>
              <a:ext uri="{FF2B5EF4-FFF2-40B4-BE49-F238E27FC236}">
                <a16:creationId xmlns:a16="http://schemas.microsoft.com/office/drawing/2014/main" id="{FFA916D0-5A24-4378-89A4-842CB915FD0E}"/>
              </a:ext>
            </a:extLst>
          </p:cNvPr>
          <p:cNvSpPr/>
          <p:nvPr/>
        </p:nvSpPr>
        <p:spPr>
          <a:xfrm>
            <a:off x="8684377" y="2851162"/>
            <a:ext cx="1796562" cy="2279214"/>
          </a:xfrm>
          <a:prstGeom prst="rect">
            <a:avLst/>
          </a:prstGeom>
        </p:spPr>
        <p:txBody>
          <a:bodyPr wrap="square">
            <a:spAutoFit/>
          </a:bodyPr>
          <a:lstStyle/>
          <a:p>
            <a:pPr marL="171450" indent="-171450">
              <a:lnSpc>
                <a:spcPct val="150000"/>
              </a:lnSpc>
              <a:buFont typeface="Arial" panose="020B0604020202020204" pitchFamily="34" charset="0"/>
              <a:buChar char="•"/>
            </a:pPr>
            <a:r>
              <a:rPr lang="zh-CN" altLang="en-US" sz="1200" spc="300" dirty="0">
                <a:solidFill>
                  <a:srgbClr val="22706E"/>
                </a:solidFill>
                <a:latin typeface="OPPOSans M" panose="00020600040101010101" pitchFamily="18" charset="-122"/>
                <a:ea typeface="OPPOSans M" panose="00020600040101010101" pitchFamily="18" charset="-122"/>
                <a:cs typeface="OPPOSans M" panose="00020600040101010101" pitchFamily="18" charset="-122"/>
              </a:rPr>
              <a:t>可应用于分布式数据，并且还有在线算法实现，用较小资源处理较大数据</a:t>
            </a:r>
            <a:r>
              <a:rPr lang="en-US" altLang="zh-CN" sz="1200" spc="300" dirty="0">
                <a:solidFill>
                  <a:srgbClr val="22706E"/>
                </a:solidFill>
                <a:latin typeface="OPPOSans M" panose="00020600040101010101" pitchFamily="18" charset="-122"/>
                <a:ea typeface="OPPOSans M" panose="00020600040101010101" pitchFamily="18" charset="-122"/>
                <a:cs typeface="OPPOSans M" panose="00020600040101010101" pitchFamily="18" charset="-122"/>
              </a:rPr>
              <a:t>;</a:t>
            </a:r>
          </a:p>
          <a:p>
            <a:pPr marL="171450" indent="-171450">
              <a:lnSpc>
                <a:spcPct val="150000"/>
              </a:lnSpc>
              <a:buFont typeface="Arial" panose="020B0604020202020204" pitchFamily="34" charset="0"/>
              <a:buChar char="•"/>
            </a:pPr>
            <a:r>
              <a:rPr lang="zh-CN" altLang="en-US" sz="1200" spc="300" dirty="0">
                <a:solidFill>
                  <a:srgbClr val="22706E"/>
                </a:solidFill>
                <a:ea typeface="OPPOSans M" panose="00020600040101010101" pitchFamily="18" charset="-122"/>
              </a:rPr>
              <a:t>灵活进行特征选取和交叉，方便特征工程的迭代</a:t>
            </a:r>
            <a:r>
              <a:rPr lang="en-US" altLang="zh-CN" sz="1200" spc="300" dirty="0">
                <a:solidFill>
                  <a:srgbClr val="22706E"/>
                </a:solidFill>
                <a:ea typeface="OPPOSans M" panose="00020600040101010101" pitchFamily="18" charset="-122"/>
              </a:rPr>
              <a:t>.</a:t>
            </a:r>
            <a:endParaRPr lang="zh-CN" altLang="en-US" sz="1200" dirty="0">
              <a:solidFill>
                <a:srgbClr val="22706E"/>
              </a:solidFill>
            </a:endParaRPr>
          </a:p>
        </p:txBody>
      </p:sp>
      <p:sp>
        <p:nvSpPr>
          <p:cNvPr id="28" name="文本框 27">
            <a:extLst>
              <a:ext uri="{FF2B5EF4-FFF2-40B4-BE49-F238E27FC236}">
                <a16:creationId xmlns:a16="http://schemas.microsoft.com/office/drawing/2014/main" id="{85DF0FA9-12BB-4020-AB7C-E5B81ED00849}"/>
              </a:ext>
            </a:extLst>
          </p:cNvPr>
          <p:cNvSpPr txBox="1"/>
          <p:nvPr/>
        </p:nvSpPr>
        <p:spPr>
          <a:xfrm>
            <a:off x="1202562" y="1350243"/>
            <a:ext cx="9701981" cy="369332"/>
          </a:xfrm>
          <a:prstGeom prst="rect">
            <a:avLst/>
          </a:prstGeom>
          <a:noFill/>
        </p:spPr>
        <p:txBody>
          <a:bodyPr wrap="square" rtlCol="0">
            <a:spAutoFit/>
          </a:bodyPr>
          <a:lstStyle/>
          <a:p>
            <a:r>
              <a:rPr lang="zh-CN" altLang="en-US" b="1" dirty="0">
                <a:solidFill>
                  <a:srgbClr val="2E5349"/>
                </a:solidFill>
              </a:rPr>
              <a:t>算法优势                                            工程优势                                          业界倾向</a:t>
            </a:r>
          </a:p>
        </p:txBody>
      </p:sp>
      <p:sp>
        <p:nvSpPr>
          <p:cNvPr id="29" name="文本框 28">
            <a:extLst>
              <a:ext uri="{FF2B5EF4-FFF2-40B4-BE49-F238E27FC236}">
                <a16:creationId xmlns:a16="http://schemas.microsoft.com/office/drawing/2014/main" id="{91D1C8BA-CEDC-486B-901D-DCCD94C717D8}"/>
              </a:ext>
            </a:extLst>
          </p:cNvPr>
          <p:cNvSpPr txBox="1"/>
          <p:nvPr/>
        </p:nvSpPr>
        <p:spPr>
          <a:xfrm>
            <a:off x="7139806" y="6169880"/>
            <a:ext cx="4885703" cy="461665"/>
          </a:xfrm>
          <a:prstGeom prst="rect">
            <a:avLst/>
          </a:prstGeom>
          <a:noFill/>
        </p:spPr>
        <p:txBody>
          <a:bodyPr wrap="square" rtlCol="0">
            <a:spAutoFit/>
          </a:bodyPr>
          <a:lstStyle/>
          <a:p>
            <a:r>
              <a:rPr lang="zh-CN" altLang="en-US" sz="1200" dirty="0">
                <a:solidFill>
                  <a:srgbClr val="024FA3"/>
                </a:solidFill>
                <a:hlinkClick r:id="rId4">
                  <a:extLst>
                    <a:ext uri="{A12FA001-AC4F-418D-AE19-62706E023703}">
                      <ahyp:hlinkClr xmlns:ahyp="http://schemas.microsoft.com/office/drawing/2018/hyperlinkcolor" val="tx"/>
                    </a:ext>
                  </a:extLst>
                </a:hlinkClick>
              </a:rPr>
              <a:t>千亿特征流式学习在大规模推荐排序场景的应用 </a:t>
            </a:r>
            <a:r>
              <a:rPr lang="en-US" altLang="zh-CN" sz="1200" dirty="0">
                <a:solidFill>
                  <a:srgbClr val="024FA3"/>
                </a:solidFill>
                <a:hlinkClick r:id="rId4">
                  <a:extLst>
                    <a:ext uri="{A12FA001-AC4F-418D-AE19-62706E023703}">
                      <ahyp:hlinkClr xmlns:ahyp="http://schemas.microsoft.com/office/drawing/2018/hyperlinkcolor" val="tx"/>
                    </a:ext>
                  </a:extLst>
                </a:hlinkClick>
              </a:rPr>
              <a:t>- </a:t>
            </a:r>
            <a:r>
              <a:rPr lang="zh-CN" altLang="en-US" sz="1200" dirty="0">
                <a:solidFill>
                  <a:srgbClr val="024FA3"/>
                </a:solidFill>
                <a:hlinkClick r:id="rId4">
                  <a:extLst>
                    <a:ext uri="{A12FA001-AC4F-418D-AE19-62706E023703}">
                      <ahyp:hlinkClr xmlns:ahyp="http://schemas.microsoft.com/office/drawing/2018/hyperlinkcolor" val="tx"/>
                    </a:ext>
                  </a:extLst>
                </a:hlinkClick>
              </a:rPr>
              <a:t>知乎 </a:t>
            </a:r>
            <a:r>
              <a:rPr lang="en-US" altLang="zh-CN" sz="1200" dirty="0">
                <a:solidFill>
                  <a:srgbClr val="024FA3"/>
                </a:solidFill>
                <a:hlinkClick r:id="rId4">
                  <a:extLst>
                    <a:ext uri="{A12FA001-AC4F-418D-AE19-62706E023703}">
                      <ahyp:hlinkClr xmlns:ahyp="http://schemas.microsoft.com/office/drawing/2018/hyperlinkcolor" val="tx"/>
                    </a:ext>
                  </a:extLst>
                </a:hlinkClick>
              </a:rPr>
              <a:t>(zhihu.com)</a:t>
            </a:r>
            <a:endParaRPr lang="en-US" altLang="zh-CN" sz="1200" dirty="0">
              <a:solidFill>
                <a:srgbClr val="024FA3"/>
              </a:solidFill>
            </a:endParaRPr>
          </a:p>
          <a:p>
            <a:r>
              <a:rPr lang="en-US" altLang="zh-CN" sz="1200" dirty="0">
                <a:solidFill>
                  <a:srgbClr val="024FA3"/>
                </a:solidFill>
                <a:hlinkClick r:id="rId5">
                  <a:extLst>
                    <a:ext uri="{A12FA001-AC4F-418D-AE19-62706E023703}">
                      <ahyp:hlinkClr xmlns:ahyp="http://schemas.microsoft.com/office/drawing/2018/hyperlinkcolor" val="tx"/>
                    </a:ext>
                  </a:extLst>
                </a:hlinkClick>
              </a:rPr>
              <a:t>CTR</a:t>
            </a:r>
            <a:r>
              <a:rPr lang="zh-CN" altLang="en-US" sz="1200" dirty="0">
                <a:solidFill>
                  <a:srgbClr val="024FA3"/>
                </a:solidFill>
                <a:hlinkClick r:id="rId5">
                  <a:extLst>
                    <a:ext uri="{A12FA001-AC4F-418D-AE19-62706E023703}">
                      <ahyp:hlinkClr xmlns:ahyp="http://schemas.microsoft.com/office/drawing/2018/hyperlinkcolor" val="tx"/>
                    </a:ext>
                  </a:extLst>
                </a:hlinkClick>
              </a:rPr>
              <a:t>预测算法之</a:t>
            </a:r>
            <a:r>
              <a:rPr lang="en-US" altLang="zh-CN" sz="1200" dirty="0">
                <a:solidFill>
                  <a:srgbClr val="024FA3"/>
                </a:solidFill>
                <a:hlinkClick r:id="rId5">
                  <a:extLst>
                    <a:ext uri="{A12FA001-AC4F-418D-AE19-62706E023703}">
                      <ahyp:hlinkClr xmlns:ahyp="http://schemas.microsoft.com/office/drawing/2018/hyperlinkcolor" val="tx"/>
                    </a:ext>
                  </a:extLst>
                </a:hlinkClick>
              </a:rPr>
              <a:t>FTRL-Proximal - </a:t>
            </a:r>
            <a:r>
              <a:rPr lang="zh-CN" altLang="en-US" sz="1200" dirty="0">
                <a:solidFill>
                  <a:srgbClr val="024FA3"/>
                </a:solidFill>
                <a:hlinkClick r:id="rId5">
                  <a:extLst>
                    <a:ext uri="{A12FA001-AC4F-418D-AE19-62706E023703}">
                      <ahyp:hlinkClr xmlns:ahyp="http://schemas.microsoft.com/office/drawing/2018/hyperlinkcolor" val="tx"/>
                    </a:ext>
                  </a:extLst>
                </a:hlinkClick>
              </a:rPr>
              <a:t>知乎 </a:t>
            </a:r>
            <a:r>
              <a:rPr lang="en-US" altLang="zh-CN" sz="1200" dirty="0">
                <a:solidFill>
                  <a:srgbClr val="024FA3"/>
                </a:solidFill>
                <a:hlinkClick r:id="rId5">
                  <a:extLst>
                    <a:ext uri="{A12FA001-AC4F-418D-AE19-62706E023703}">
                      <ahyp:hlinkClr xmlns:ahyp="http://schemas.microsoft.com/office/drawing/2018/hyperlinkcolor" val="tx"/>
                    </a:ext>
                  </a:extLst>
                </a:hlinkClick>
              </a:rPr>
              <a:t>(zhihu.com)</a:t>
            </a:r>
            <a:endParaRPr lang="en-US" altLang="zh-CN" sz="1200" dirty="0">
              <a:solidFill>
                <a:srgbClr val="024FA3"/>
              </a:solidFill>
            </a:endParaRPr>
          </a:p>
        </p:txBody>
      </p:sp>
    </p:spTree>
    <p:extLst>
      <p:ext uri="{BB962C8B-B14F-4D97-AF65-F5344CB8AC3E}">
        <p14:creationId xmlns:p14="http://schemas.microsoft.com/office/powerpoint/2010/main" val="1732189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left)">
                                      <p:cBhvr>
                                        <p:cTn id="18" dur="500"/>
                                        <p:tgtEl>
                                          <p:spTgt spid="16"/>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left)">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left)">
                                      <p:cBhvr>
                                        <p:cTn id="34" dur="500"/>
                                        <p:tgtEl>
                                          <p:spTgt spid="18"/>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left)">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p:bldP spid="26" grpId="0"/>
      <p:bldP spid="2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59229" y="1791728"/>
            <a:ext cx="6634841" cy="2955235"/>
          </a:xfrm>
          <a:prstGeom prst="rect">
            <a:avLst/>
          </a:prstGeom>
          <a:solidFill>
            <a:srgbClr val="C3E7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B6E0D8"/>
                </a:solidFill>
              </a:rPr>
              <a:t>    </a:t>
            </a:r>
            <a:endParaRPr lang="zh-CN" altLang="en-US" dirty="0">
              <a:solidFill>
                <a:srgbClr val="B6E0D8"/>
              </a:solidFill>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503677" y="3320143"/>
            <a:ext cx="5329094" cy="3327069"/>
          </a:xfrm>
          <a:prstGeom prst="rect">
            <a:avLst/>
          </a:prstGeom>
        </p:spPr>
      </p:pic>
      <p:sp>
        <p:nvSpPr>
          <p:cNvPr id="6" name="文本框 5"/>
          <p:cNvSpPr txBox="1"/>
          <p:nvPr/>
        </p:nvSpPr>
        <p:spPr>
          <a:xfrm>
            <a:off x="545129" y="2251931"/>
            <a:ext cx="2518638" cy="1538883"/>
          </a:xfrm>
          <a:prstGeom prst="rect">
            <a:avLst/>
          </a:prstGeom>
          <a:noFill/>
        </p:spPr>
        <p:txBody>
          <a:bodyPr wrap="none" rtlCol="0">
            <a:spAutoFit/>
          </a:bodyPr>
          <a:lstStyle/>
          <a:p>
            <a:r>
              <a:rPr lang="en-US" altLang="zh-CN" sz="54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rPr>
              <a:t>02  </a:t>
            </a:r>
          </a:p>
          <a:p>
            <a:r>
              <a:rPr lang="en-US" altLang="zh-CN" sz="40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rPr>
              <a:t>FM</a:t>
            </a:r>
            <a:r>
              <a:rPr lang="zh-CN" altLang="en-US" sz="40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rPr>
              <a:t>，</a:t>
            </a:r>
            <a:r>
              <a:rPr lang="en-US" altLang="zh-CN" sz="40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rPr>
              <a:t>FFM</a:t>
            </a:r>
          </a:p>
        </p:txBody>
      </p:sp>
      <p:pic>
        <p:nvPicPr>
          <p:cNvPr id="8"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6249446" y="5986837"/>
            <a:ext cx="4267200" cy="577081"/>
          </a:xfrm>
          <a:prstGeom prst="rect">
            <a:avLst/>
          </a:prstGeom>
        </p:spPr>
        <p:txBody>
          <a:bodyPr wrap="square">
            <a:spAutoFit/>
          </a:bodyPr>
          <a:lstStyle/>
          <a:p>
            <a:r>
              <a:rPr lang="en-US" altLang="zh-CN" sz="1050" spc="3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We can read of things that happened 5,000 years ago in the Near East, where people first learned to write. </a:t>
            </a:r>
            <a:endParaRPr lang="zh-CN" altLang="en-US" sz="1050" spc="300" dirty="0">
              <a:solidFill>
                <a:schemeClr val="bg1"/>
              </a:solidFill>
            </a:endParaRPr>
          </a:p>
        </p:txBody>
      </p:sp>
      <p:sp>
        <p:nvSpPr>
          <p:cNvPr id="3" name="矩形 2"/>
          <p:cNvSpPr/>
          <p:nvPr/>
        </p:nvSpPr>
        <p:spPr>
          <a:xfrm>
            <a:off x="643101" y="4152180"/>
            <a:ext cx="1240128" cy="195943"/>
          </a:xfrm>
          <a:prstGeom prst="rect">
            <a:avLst/>
          </a:prstGeom>
          <a:solidFill>
            <a:srgbClr val="73C7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11EE9827-2F40-4744-BC16-54A6028595F7}"/>
              </a:ext>
            </a:extLst>
          </p:cNvPr>
          <p:cNvSpPr txBox="1"/>
          <p:nvPr/>
        </p:nvSpPr>
        <p:spPr>
          <a:xfrm>
            <a:off x="10365155" y="243336"/>
            <a:ext cx="902811" cy="523220"/>
          </a:xfrm>
          <a:prstGeom prst="rect">
            <a:avLst/>
          </a:prstGeom>
          <a:noFill/>
        </p:spPr>
        <p:txBody>
          <a:bodyPr wrap="none" rtlCol="0">
            <a:spAutoFit/>
          </a:bodyPr>
          <a:lstStyle/>
          <a:p>
            <a:r>
              <a:rPr lang="zh-CN" altLang="en-US"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rPr>
              <a:t>扩展</a:t>
            </a:r>
            <a:endParaRPr lang="en-US" altLang="zh-CN"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endParaRPr>
          </a:p>
        </p:txBody>
      </p:sp>
      <p:pic>
        <p:nvPicPr>
          <p:cNvPr id="3" name="图片 2">
            <a:extLst>
              <a:ext uri="{FF2B5EF4-FFF2-40B4-BE49-F238E27FC236}">
                <a16:creationId xmlns:a16="http://schemas.microsoft.com/office/drawing/2014/main" id="{60B707EA-F131-41BC-A22E-0DF6B3159B25}"/>
              </a:ext>
            </a:extLst>
          </p:cNvPr>
          <p:cNvPicPr>
            <a:picLocks noChangeAspect="1"/>
          </p:cNvPicPr>
          <p:nvPr/>
        </p:nvPicPr>
        <p:blipFill>
          <a:blip r:embed="rId4"/>
          <a:stretch>
            <a:fillRect/>
          </a:stretch>
        </p:blipFill>
        <p:spPr>
          <a:xfrm>
            <a:off x="1566041" y="1201642"/>
            <a:ext cx="8376745" cy="1465930"/>
          </a:xfrm>
          <a:prstGeom prst="rect">
            <a:avLst/>
          </a:prstGeom>
        </p:spPr>
      </p:pic>
      <p:pic>
        <p:nvPicPr>
          <p:cNvPr id="8" name="图片 7">
            <a:extLst>
              <a:ext uri="{FF2B5EF4-FFF2-40B4-BE49-F238E27FC236}">
                <a16:creationId xmlns:a16="http://schemas.microsoft.com/office/drawing/2014/main" id="{941BC76C-FDBF-439E-A71C-736C9ED1D995}"/>
              </a:ext>
            </a:extLst>
          </p:cNvPr>
          <p:cNvPicPr>
            <a:picLocks noChangeAspect="1"/>
          </p:cNvPicPr>
          <p:nvPr/>
        </p:nvPicPr>
        <p:blipFill>
          <a:blip r:embed="rId5"/>
          <a:stretch>
            <a:fillRect/>
          </a:stretch>
        </p:blipFill>
        <p:spPr>
          <a:xfrm>
            <a:off x="1865914" y="2667572"/>
            <a:ext cx="7992789" cy="4004808"/>
          </a:xfrm>
          <a:prstGeom prst="rect">
            <a:avLst/>
          </a:prstGeom>
        </p:spPr>
      </p:pic>
      <p:pic>
        <p:nvPicPr>
          <p:cNvPr id="10" name="图片 9">
            <a:extLst>
              <a:ext uri="{FF2B5EF4-FFF2-40B4-BE49-F238E27FC236}">
                <a16:creationId xmlns:a16="http://schemas.microsoft.com/office/drawing/2014/main" id="{A5DFCB1E-3D11-4B40-8B56-3FEFA260D6F9}"/>
              </a:ext>
            </a:extLst>
          </p:cNvPr>
          <p:cNvPicPr>
            <a:picLocks noChangeAspect="1"/>
          </p:cNvPicPr>
          <p:nvPr/>
        </p:nvPicPr>
        <p:blipFill>
          <a:blip r:embed="rId6"/>
          <a:stretch>
            <a:fillRect/>
          </a:stretch>
        </p:blipFill>
        <p:spPr>
          <a:xfrm>
            <a:off x="9320376" y="2195920"/>
            <a:ext cx="838200" cy="495300"/>
          </a:xfrm>
          <a:prstGeom prst="rect">
            <a:avLst/>
          </a:prstGeom>
        </p:spPr>
      </p:pic>
      <p:sp>
        <p:nvSpPr>
          <p:cNvPr id="14" name="矩形 13">
            <a:extLst>
              <a:ext uri="{FF2B5EF4-FFF2-40B4-BE49-F238E27FC236}">
                <a16:creationId xmlns:a16="http://schemas.microsoft.com/office/drawing/2014/main" id="{A74B7FBB-B135-488D-BEF8-6D4F96428DE7}"/>
              </a:ext>
            </a:extLst>
          </p:cNvPr>
          <p:cNvSpPr/>
          <p:nvPr/>
        </p:nvSpPr>
        <p:spPr>
          <a:xfrm>
            <a:off x="2511972" y="3044942"/>
            <a:ext cx="6608543" cy="1088560"/>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7EB99FC7-30AD-4C3B-BB3B-BD312BDE9A57}"/>
              </a:ext>
            </a:extLst>
          </p:cNvPr>
          <p:cNvSpPr/>
          <p:nvPr/>
        </p:nvSpPr>
        <p:spPr>
          <a:xfrm>
            <a:off x="2558036" y="4752873"/>
            <a:ext cx="6608543" cy="1088560"/>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38239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11EE9827-2F40-4744-BC16-54A6028595F7}"/>
              </a:ext>
            </a:extLst>
          </p:cNvPr>
          <p:cNvSpPr txBox="1"/>
          <p:nvPr/>
        </p:nvSpPr>
        <p:spPr>
          <a:xfrm>
            <a:off x="10365155" y="243336"/>
            <a:ext cx="902811" cy="523220"/>
          </a:xfrm>
          <a:prstGeom prst="rect">
            <a:avLst/>
          </a:prstGeom>
          <a:noFill/>
        </p:spPr>
        <p:txBody>
          <a:bodyPr wrap="none" rtlCol="0">
            <a:spAutoFit/>
          </a:bodyPr>
          <a:lstStyle/>
          <a:p>
            <a:r>
              <a:rPr lang="zh-CN" altLang="en-US"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rPr>
              <a:t>扩展</a:t>
            </a:r>
            <a:endParaRPr lang="en-US" altLang="zh-CN"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endParaRPr>
          </a:p>
        </p:txBody>
      </p:sp>
      <p:pic>
        <p:nvPicPr>
          <p:cNvPr id="5" name="图片 4">
            <a:extLst>
              <a:ext uri="{FF2B5EF4-FFF2-40B4-BE49-F238E27FC236}">
                <a16:creationId xmlns:a16="http://schemas.microsoft.com/office/drawing/2014/main" id="{337B10D4-102A-4BEB-ADB8-1E8E63DC59B7}"/>
              </a:ext>
            </a:extLst>
          </p:cNvPr>
          <p:cNvPicPr>
            <a:picLocks noChangeAspect="1"/>
          </p:cNvPicPr>
          <p:nvPr/>
        </p:nvPicPr>
        <p:blipFill>
          <a:blip r:embed="rId4"/>
          <a:stretch>
            <a:fillRect/>
          </a:stretch>
        </p:blipFill>
        <p:spPr>
          <a:xfrm>
            <a:off x="1528762" y="1662769"/>
            <a:ext cx="9134475" cy="2733675"/>
          </a:xfrm>
          <a:prstGeom prst="rect">
            <a:avLst/>
          </a:prstGeom>
        </p:spPr>
      </p:pic>
      <p:sp>
        <p:nvSpPr>
          <p:cNvPr id="8" name="矩形 7">
            <a:extLst>
              <a:ext uri="{FF2B5EF4-FFF2-40B4-BE49-F238E27FC236}">
                <a16:creationId xmlns:a16="http://schemas.microsoft.com/office/drawing/2014/main" id="{B400BD50-25F2-4B05-A073-2D1B373849AA}"/>
              </a:ext>
            </a:extLst>
          </p:cNvPr>
          <p:cNvSpPr/>
          <p:nvPr/>
        </p:nvSpPr>
        <p:spPr>
          <a:xfrm>
            <a:off x="2537016" y="3218363"/>
            <a:ext cx="7206074" cy="1088560"/>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F0B68265-764C-42EC-9C40-323D83A6A120}"/>
              </a:ext>
            </a:extLst>
          </p:cNvPr>
          <p:cNvPicPr>
            <a:picLocks noChangeAspect="1"/>
          </p:cNvPicPr>
          <p:nvPr/>
        </p:nvPicPr>
        <p:blipFill>
          <a:blip r:embed="rId5"/>
          <a:stretch>
            <a:fillRect/>
          </a:stretch>
        </p:blipFill>
        <p:spPr>
          <a:xfrm>
            <a:off x="1528762" y="4765540"/>
            <a:ext cx="8959027" cy="1712490"/>
          </a:xfrm>
          <a:prstGeom prst="rect">
            <a:avLst/>
          </a:prstGeom>
        </p:spPr>
      </p:pic>
    </p:spTree>
    <p:extLst>
      <p:ext uri="{BB962C8B-B14F-4D97-AF65-F5344CB8AC3E}">
        <p14:creationId xmlns:p14="http://schemas.microsoft.com/office/powerpoint/2010/main" val="144227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10365155" y="243336"/>
            <a:ext cx="726481" cy="523220"/>
          </a:xfrm>
          <a:prstGeom prst="rect">
            <a:avLst/>
          </a:prstGeom>
          <a:noFill/>
        </p:spPr>
        <p:txBody>
          <a:bodyPr wrap="none" rtlCol="0">
            <a:spAutoFit/>
          </a:bodyPr>
          <a:lstStyle/>
          <a:p>
            <a:r>
              <a:rPr lang="en-US" altLang="zh-CN"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rPr>
              <a:t>FM</a:t>
            </a:r>
          </a:p>
        </p:txBody>
      </p:sp>
      <p:sp>
        <p:nvSpPr>
          <p:cNvPr id="3" name="内容占位符 2">
            <a:extLst>
              <a:ext uri="{FF2B5EF4-FFF2-40B4-BE49-F238E27FC236}">
                <a16:creationId xmlns:a16="http://schemas.microsoft.com/office/drawing/2014/main" id="{FA32B9D7-72B3-4CB7-8BFA-D2302F0CA29F}"/>
              </a:ext>
            </a:extLst>
          </p:cNvPr>
          <p:cNvSpPr>
            <a:spLocks noGrp="1"/>
          </p:cNvSpPr>
          <p:nvPr>
            <p:ph idx="1"/>
          </p:nvPr>
        </p:nvSpPr>
        <p:spPr/>
        <p:txBody>
          <a:bodyPr/>
          <a:lstStyle/>
          <a:p>
            <a:r>
              <a:rPr lang="zh-CN" altLang="en-US" sz="2400" dirty="0"/>
              <a:t>针对</a:t>
            </a:r>
            <a:r>
              <a:rPr lang="en-US" altLang="zh-CN" sz="2400" dirty="0"/>
              <a:t>LR</a:t>
            </a:r>
            <a:r>
              <a:rPr lang="zh-CN" altLang="en-US" sz="2400" dirty="0"/>
              <a:t>无法做特征交叉和筛选的局限性和辛普森悖论可能性</a:t>
            </a:r>
            <a:r>
              <a:rPr lang="en-US" altLang="zh-CN" sz="2400" dirty="0"/>
              <a:t>.</a:t>
            </a:r>
          </a:p>
          <a:p>
            <a:r>
              <a:rPr lang="zh-CN" altLang="en-US" sz="2400" dirty="0"/>
              <a:t>免去工程师手动组合的经验局限</a:t>
            </a:r>
            <a:endParaRPr lang="en-US" altLang="zh-CN" sz="2400" dirty="0"/>
          </a:p>
          <a:p>
            <a:r>
              <a:rPr lang="en-US" altLang="zh-CN" dirty="0"/>
              <a:t>P0LY2</a:t>
            </a:r>
            <a:r>
              <a:rPr lang="zh-CN" altLang="en-US" dirty="0"/>
              <a:t>的暴力组合的稀疏加剧和复杂度上升</a:t>
            </a:r>
            <a:r>
              <a:rPr lang="en-US" altLang="zh-CN" dirty="0"/>
              <a:t>n-&gt;n</a:t>
            </a:r>
            <a:r>
              <a:rPr lang="en-US" altLang="zh-CN" baseline="30000" dirty="0"/>
              <a:t>2</a:t>
            </a:r>
            <a:endParaRPr lang="zh-CN" altLang="en-US" dirty="0"/>
          </a:p>
        </p:txBody>
      </p:sp>
      <p:pic>
        <p:nvPicPr>
          <p:cNvPr id="8" name="图片 7">
            <a:extLst>
              <a:ext uri="{FF2B5EF4-FFF2-40B4-BE49-F238E27FC236}">
                <a16:creationId xmlns:a16="http://schemas.microsoft.com/office/drawing/2014/main" id="{A8AD1EC4-5756-4433-A6A5-8E55F75B0103}"/>
              </a:ext>
            </a:extLst>
          </p:cNvPr>
          <p:cNvPicPr>
            <a:picLocks noChangeAspect="1"/>
          </p:cNvPicPr>
          <p:nvPr/>
        </p:nvPicPr>
        <p:blipFill>
          <a:blip r:embed="rId4"/>
          <a:stretch>
            <a:fillRect/>
          </a:stretch>
        </p:blipFill>
        <p:spPr>
          <a:xfrm>
            <a:off x="3016962" y="3335884"/>
            <a:ext cx="4581525" cy="942975"/>
          </a:xfrm>
          <a:prstGeom prst="rect">
            <a:avLst/>
          </a:prstGeom>
        </p:spPr>
      </p:pic>
      <p:sp>
        <p:nvSpPr>
          <p:cNvPr id="9" name="文本框 8">
            <a:extLst>
              <a:ext uri="{FF2B5EF4-FFF2-40B4-BE49-F238E27FC236}">
                <a16:creationId xmlns:a16="http://schemas.microsoft.com/office/drawing/2014/main" id="{D8C13B63-9E26-4ECE-85D5-4CEDD759A181}"/>
              </a:ext>
            </a:extLst>
          </p:cNvPr>
          <p:cNvSpPr txBox="1"/>
          <p:nvPr/>
        </p:nvSpPr>
        <p:spPr>
          <a:xfrm>
            <a:off x="6327229" y="4456386"/>
            <a:ext cx="2995448" cy="646331"/>
          </a:xfrm>
          <a:prstGeom prst="rect">
            <a:avLst/>
          </a:prstGeom>
          <a:noFill/>
        </p:spPr>
        <p:txBody>
          <a:bodyPr wrap="square" rtlCol="0">
            <a:spAutoFit/>
          </a:bodyPr>
          <a:lstStyle/>
          <a:p>
            <a:r>
              <a:rPr lang="en-US" altLang="zh-CN" dirty="0"/>
              <a:t>Category</a:t>
            </a:r>
            <a:r>
              <a:rPr lang="zh-CN" altLang="en-US" dirty="0"/>
              <a:t>数据</a:t>
            </a:r>
            <a:r>
              <a:rPr lang="en-US" altLang="zh-CN" dirty="0"/>
              <a:t>one-hot</a:t>
            </a:r>
            <a:r>
              <a:rPr lang="zh-CN" altLang="en-US" dirty="0"/>
              <a:t>编码，相乘后更加稀疏</a:t>
            </a:r>
          </a:p>
        </p:txBody>
      </p:sp>
      <p:cxnSp>
        <p:nvCxnSpPr>
          <p:cNvPr id="11" name="直接箭头连接符 10">
            <a:extLst>
              <a:ext uri="{FF2B5EF4-FFF2-40B4-BE49-F238E27FC236}">
                <a16:creationId xmlns:a16="http://schemas.microsoft.com/office/drawing/2014/main" id="{49E947EC-F932-46F8-8DFA-EC9CFB769976}"/>
              </a:ext>
            </a:extLst>
          </p:cNvPr>
          <p:cNvCxnSpPr/>
          <p:nvPr/>
        </p:nvCxnSpPr>
        <p:spPr>
          <a:xfrm flipH="1" flipV="1">
            <a:off x="7062952" y="4035972"/>
            <a:ext cx="304800" cy="3888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3" name="图片 12">
            <a:extLst>
              <a:ext uri="{FF2B5EF4-FFF2-40B4-BE49-F238E27FC236}">
                <a16:creationId xmlns:a16="http://schemas.microsoft.com/office/drawing/2014/main" id="{75F9DC91-2DF8-4545-8717-AF09DFE328D1}"/>
              </a:ext>
            </a:extLst>
          </p:cNvPr>
          <p:cNvPicPr>
            <a:picLocks noChangeAspect="1"/>
          </p:cNvPicPr>
          <p:nvPr/>
        </p:nvPicPr>
        <p:blipFill>
          <a:blip r:embed="rId5"/>
          <a:stretch>
            <a:fillRect/>
          </a:stretch>
        </p:blipFill>
        <p:spPr>
          <a:xfrm>
            <a:off x="1970853" y="5174755"/>
            <a:ext cx="6505575" cy="1228725"/>
          </a:xfrm>
          <a:prstGeom prst="rect">
            <a:avLst/>
          </a:prstGeom>
        </p:spPr>
      </p:pic>
    </p:spTree>
    <p:extLst>
      <p:ext uri="{BB962C8B-B14F-4D97-AF65-F5344CB8AC3E}">
        <p14:creationId xmlns:p14="http://schemas.microsoft.com/office/powerpoint/2010/main" val="1731134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11EE9827-2F40-4744-BC16-54A6028595F7}"/>
              </a:ext>
            </a:extLst>
          </p:cNvPr>
          <p:cNvSpPr txBox="1"/>
          <p:nvPr/>
        </p:nvSpPr>
        <p:spPr>
          <a:xfrm>
            <a:off x="10365155" y="243336"/>
            <a:ext cx="726481" cy="523220"/>
          </a:xfrm>
          <a:prstGeom prst="rect">
            <a:avLst/>
          </a:prstGeom>
          <a:noFill/>
        </p:spPr>
        <p:txBody>
          <a:bodyPr wrap="none" rtlCol="0">
            <a:spAutoFit/>
          </a:bodyPr>
          <a:lstStyle/>
          <a:p>
            <a:r>
              <a:rPr lang="en-US" altLang="zh-CN"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rPr>
              <a:t>FM</a:t>
            </a:r>
          </a:p>
        </p:txBody>
      </p:sp>
      <p:sp>
        <p:nvSpPr>
          <p:cNvPr id="3" name="内容占位符 2">
            <a:extLst>
              <a:ext uri="{FF2B5EF4-FFF2-40B4-BE49-F238E27FC236}">
                <a16:creationId xmlns:a16="http://schemas.microsoft.com/office/drawing/2014/main" id="{C9C30A71-A39E-414B-B6CC-A18340F08E17}"/>
              </a:ext>
            </a:extLst>
          </p:cNvPr>
          <p:cNvSpPr>
            <a:spLocks noGrp="1"/>
          </p:cNvSpPr>
          <p:nvPr>
            <p:ph idx="1"/>
          </p:nvPr>
        </p:nvSpPr>
        <p:spPr/>
        <p:txBody>
          <a:bodyPr/>
          <a:lstStyle/>
          <a:p>
            <a:r>
              <a:rPr lang="en-US" altLang="zh-CN" sz="2400" dirty="0"/>
              <a:t>2010</a:t>
            </a:r>
            <a:r>
              <a:rPr lang="zh-CN" altLang="en-US" sz="2400" dirty="0"/>
              <a:t>年提出，用两个向量内积取代了权重系数</a:t>
            </a:r>
            <a:r>
              <a:rPr lang="en-US" altLang="zh-CN" dirty="0"/>
              <a:t>.</a:t>
            </a:r>
          </a:p>
          <a:p>
            <a:endParaRPr lang="en-US" altLang="zh-CN" dirty="0"/>
          </a:p>
          <a:p>
            <a:endParaRPr lang="en-US" altLang="zh-CN" dirty="0"/>
          </a:p>
          <a:p>
            <a:endParaRPr lang="en-US" altLang="zh-CN" dirty="0"/>
          </a:p>
          <a:p>
            <a:endParaRPr lang="en-US" altLang="zh-CN" dirty="0"/>
          </a:p>
          <a:p>
            <a:r>
              <a:rPr lang="en-US" altLang="zh-CN" sz="2400" dirty="0"/>
              <a:t>FM</a:t>
            </a:r>
            <a:r>
              <a:rPr lang="zh-CN" altLang="en-US" sz="2400" dirty="0"/>
              <a:t>是将矩阵分解隐向量的思想进行了进一步扩展，从单纯的用户、物品隐向量扩展到了所有特征上</a:t>
            </a:r>
            <a:r>
              <a:rPr lang="en-US" altLang="zh-CN" sz="2400" dirty="0"/>
              <a:t>.</a:t>
            </a:r>
          </a:p>
          <a:p>
            <a:r>
              <a:rPr lang="zh-CN" altLang="en-US" sz="2400" dirty="0"/>
              <a:t>参数规模由</a:t>
            </a:r>
            <a:r>
              <a:rPr lang="en-US" altLang="zh-CN" sz="2400" dirty="0"/>
              <a:t>n</a:t>
            </a:r>
            <a:r>
              <a:rPr lang="en-US" altLang="zh-CN" sz="2400" baseline="30000" dirty="0"/>
              <a:t>2</a:t>
            </a:r>
            <a:r>
              <a:rPr lang="zh-CN" altLang="en-US" sz="2400" dirty="0"/>
              <a:t>降至</a:t>
            </a:r>
            <a:r>
              <a:rPr lang="en-US" altLang="zh-CN" sz="2400" dirty="0" err="1"/>
              <a:t>nk</a:t>
            </a:r>
            <a:r>
              <a:rPr lang="en-US" altLang="zh-CN" sz="2400" dirty="0"/>
              <a:t>.</a:t>
            </a:r>
          </a:p>
          <a:p>
            <a:r>
              <a:rPr lang="zh-CN" altLang="en-US" sz="2400" dirty="0"/>
              <a:t>解决了稀疏问题，增强了泛化能力</a:t>
            </a:r>
            <a:r>
              <a:rPr lang="en-US" altLang="zh-CN" sz="2400" dirty="0"/>
              <a:t>.</a:t>
            </a:r>
          </a:p>
        </p:txBody>
      </p:sp>
      <p:pic>
        <p:nvPicPr>
          <p:cNvPr id="5" name="图片 4">
            <a:extLst>
              <a:ext uri="{FF2B5EF4-FFF2-40B4-BE49-F238E27FC236}">
                <a16:creationId xmlns:a16="http://schemas.microsoft.com/office/drawing/2014/main" id="{C343F2CA-422B-458D-B57A-6853433BBA27}"/>
              </a:ext>
            </a:extLst>
          </p:cNvPr>
          <p:cNvPicPr>
            <a:picLocks noChangeAspect="1"/>
          </p:cNvPicPr>
          <p:nvPr/>
        </p:nvPicPr>
        <p:blipFill>
          <a:blip r:embed="rId4"/>
          <a:stretch>
            <a:fillRect/>
          </a:stretch>
        </p:blipFill>
        <p:spPr>
          <a:xfrm>
            <a:off x="1429900" y="2579139"/>
            <a:ext cx="4581525" cy="942975"/>
          </a:xfrm>
          <a:prstGeom prst="rect">
            <a:avLst/>
          </a:prstGeom>
        </p:spPr>
      </p:pic>
      <p:pic>
        <p:nvPicPr>
          <p:cNvPr id="6" name="图片 5">
            <a:extLst>
              <a:ext uri="{FF2B5EF4-FFF2-40B4-BE49-F238E27FC236}">
                <a16:creationId xmlns:a16="http://schemas.microsoft.com/office/drawing/2014/main" id="{088414F6-27CF-4BED-9B49-ED2EFF4A478E}"/>
              </a:ext>
            </a:extLst>
          </p:cNvPr>
          <p:cNvPicPr>
            <a:picLocks noChangeAspect="1"/>
          </p:cNvPicPr>
          <p:nvPr/>
        </p:nvPicPr>
        <p:blipFill>
          <a:blip r:embed="rId5"/>
          <a:stretch>
            <a:fillRect/>
          </a:stretch>
        </p:blipFill>
        <p:spPr>
          <a:xfrm>
            <a:off x="6720380" y="2512464"/>
            <a:ext cx="4552950" cy="1009650"/>
          </a:xfrm>
          <a:prstGeom prst="rect">
            <a:avLst/>
          </a:prstGeom>
        </p:spPr>
      </p:pic>
      <p:sp>
        <p:nvSpPr>
          <p:cNvPr id="9" name="文本框 8">
            <a:extLst>
              <a:ext uri="{FF2B5EF4-FFF2-40B4-BE49-F238E27FC236}">
                <a16:creationId xmlns:a16="http://schemas.microsoft.com/office/drawing/2014/main" id="{4410825E-7595-407C-8F86-635938DCABD8}"/>
              </a:ext>
            </a:extLst>
          </p:cNvPr>
          <p:cNvSpPr txBox="1"/>
          <p:nvPr/>
        </p:nvSpPr>
        <p:spPr>
          <a:xfrm>
            <a:off x="6358758" y="3839621"/>
            <a:ext cx="6096000" cy="369332"/>
          </a:xfrm>
          <a:prstGeom prst="rect">
            <a:avLst/>
          </a:prstGeom>
          <a:noFill/>
        </p:spPr>
        <p:txBody>
          <a:bodyPr wrap="square">
            <a:spAutoFit/>
          </a:bodyPr>
          <a:lstStyle/>
          <a:p>
            <a:r>
              <a:rPr lang="zh-CN" altLang="en-US" dirty="0"/>
              <a:t>FM为每个特征学习了一个隐权重向量(latentvector)</a:t>
            </a:r>
          </a:p>
        </p:txBody>
      </p:sp>
    </p:spTree>
    <p:extLst>
      <p:ext uri="{BB962C8B-B14F-4D97-AF65-F5344CB8AC3E}">
        <p14:creationId xmlns:p14="http://schemas.microsoft.com/office/powerpoint/2010/main" val="3360515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99438" y="404446"/>
            <a:ext cx="7892562" cy="1203839"/>
          </a:xfrm>
          <a:prstGeom prst="rect">
            <a:avLst/>
          </a:prstGeom>
          <a:solidFill>
            <a:srgbClr val="2E53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B6E0D8"/>
                </a:solidFill>
              </a:rPr>
              <a:t>    </a:t>
            </a:r>
            <a:endParaRPr lang="zh-CN" altLang="en-US" dirty="0">
              <a:solidFill>
                <a:srgbClr val="B6E0D8"/>
              </a:solidFill>
            </a:endParaRPr>
          </a:p>
        </p:txBody>
      </p:sp>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3735" t="4907" r="58755" b="6986"/>
          <a:stretch>
            <a:fillRect/>
          </a:stretch>
        </p:blipFill>
        <p:spPr>
          <a:xfrm>
            <a:off x="0" y="-1"/>
            <a:ext cx="4750676" cy="6858001"/>
          </a:xfrm>
          <a:prstGeom prst="rect">
            <a:avLst/>
          </a:prstGeom>
        </p:spPr>
      </p:pic>
      <p:pic>
        <p:nvPicPr>
          <p:cNvPr id="6" name="Picture 2" descr="C:\Users\ASUS\Desktop\bnu\QQ图片20200414155009.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210207" y="191665"/>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p:cNvSpPr txBox="1"/>
          <p:nvPr/>
        </p:nvSpPr>
        <p:spPr>
          <a:xfrm>
            <a:off x="209571" y="5015437"/>
            <a:ext cx="4420159" cy="1452770"/>
          </a:xfrm>
          <a:prstGeom prst="rect">
            <a:avLst/>
          </a:prstGeom>
          <a:noFill/>
        </p:spPr>
        <p:txBody>
          <a:bodyPr wrap="square" rtlCol="0">
            <a:spAutoFit/>
          </a:bodyPr>
          <a:lstStyle/>
          <a:p>
            <a:pPr>
              <a:lnSpc>
                <a:spcPct val="150000"/>
              </a:lnSpc>
            </a:pPr>
            <a:r>
              <a:rPr lang="en-US" altLang="zh-CN" sz="1200" spc="3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We can read of things that happened 5,000 years ago in the Near East, where people first learned to write. But there are some parts of the word where even now people cannot write. </a:t>
            </a:r>
            <a:endParaRPr lang="zh-CN" altLang="en-US" sz="1200" spc="3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2" name="文本框 1"/>
          <p:cNvSpPr txBox="1"/>
          <p:nvPr/>
        </p:nvSpPr>
        <p:spPr>
          <a:xfrm>
            <a:off x="5225367" y="590866"/>
            <a:ext cx="3446777" cy="830997"/>
          </a:xfrm>
          <a:prstGeom prst="rect">
            <a:avLst/>
          </a:prstGeom>
          <a:noFill/>
        </p:spPr>
        <p:txBody>
          <a:bodyPr wrap="none" rtlCol="0">
            <a:spAutoFit/>
          </a:bodyPr>
          <a:lstStyle/>
          <a:p>
            <a:r>
              <a:rPr lang="en-US" altLang="zh-CN" sz="4800" dirty="0">
                <a:solidFill>
                  <a:schemeClr val="bg1">
                    <a:lumMod val="95000"/>
                  </a:schemeClr>
                </a:solidFill>
                <a:latin typeface="OPPOSans H" panose="00020600040101010101" pitchFamily="18" charset="-122"/>
                <a:ea typeface="OPPOSans H" panose="00020600040101010101" pitchFamily="18" charset="-122"/>
                <a:cs typeface="OPPOSans H" panose="00020600040101010101" pitchFamily="18" charset="-122"/>
              </a:rPr>
              <a:t>CONTENT</a:t>
            </a:r>
            <a:endParaRPr lang="zh-CN" altLang="en-US" sz="4800" dirty="0">
              <a:solidFill>
                <a:schemeClr val="bg1">
                  <a:lumMod val="95000"/>
                </a:schemeClr>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13" name="文本框 12"/>
          <p:cNvSpPr txBox="1"/>
          <p:nvPr/>
        </p:nvSpPr>
        <p:spPr>
          <a:xfrm>
            <a:off x="5302345" y="2523317"/>
            <a:ext cx="688009" cy="523220"/>
          </a:xfrm>
          <a:prstGeom prst="rect">
            <a:avLst/>
          </a:prstGeom>
          <a:noFill/>
          <a:ln>
            <a:noFill/>
          </a:ln>
        </p:spPr>
        <p:txBody>
          <a:bodyPr wrap="none" rtlCol="0">
            <a:spAutoFit/>
          </a:bodyPr>
          <a:lstStyle/>
          <a:p>
            <a:r>
              <a:rPr lang="en-US" altLang="zh-CN" sz="2800" spc="3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rPr>
              <a:t>01</a:t>
            </a:r>
            <a:endParaRPr lang="zh-CN" altLang="en-US" sz="2800" spc="3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14" name="文本框 13"/>
          <p:cNvSpPr txBox="1"/>
          <p:nvPr/>
        </p:nvSpPr>
        <p:spPr>
          <a:xfrm>
            <a:off x="5302346" y="3043417"/>
            <a:ext cx="671979" cy="523220"/>
          </a:xfrm>
          <a:prstGeom prst="rect">
            <a:avLst/>
          </a:prstGeom>
          <a:solidFill>
            <a:srgbClr val="FFFFFF"/>
          </a:solidFill>
        </p:spPr>
        <p:txBody>
          <a:bodyPr wrap="none" rtlCol="0">
            <a:spAutoFit/>
          </a:bodyPr>
          <a:lstStyle/>
          <a:p>
            <a:r>
              <a:rPr lang="en-US" altLang="zh-CN" sz="2800" dirty="0">
                <a:solidFill>
                  <a:srgbClr val="7DC9BB"/>
                </a:solidFill>
                <a:latin typeface="OPPOSans H" panose="00020600040101010101" pitchFamily="18" charset="-122"/>
                <a:ea typeface="OPPOSans H" panose="00020600040101010101" pitchFamily="18" charset="-122"/>
                <a:cs typeface="OPPOSans H" panose="00020600040101010101" pitchFamily="18" charset="-122"/>
              </a:rPr>
              <a:t>02</a:t>
            </a:r>
            <a:endParaRPr lang="zh-CN" altLang="en-US" sz="2800" dirty="0">
              <a:solidFill>
                <a:srgbClr val="7DC9BB"/>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15" name="文本框 14"/>
          <p:cNvSpPr txBox="1"/>
          <p:nvPr/>
        </p:nvSpPr>
        <p:spPr>
          <a:xfrm>
            <a:off x="5318785" y="3570932"/>
            <a:ext cx="671979" cy="523220"/>
          </a:xfrm>
          <a:prstGeom prst="rect">
            <a:avLst/>
          </a:prstGeom>
          <a:noFill/>
          <a:ln>
            <a:noFill/>
          </a:ln>
        </p:spPr>
        <p:txBody>
          <a:bodyPr wrap="none" rtlCol="0">
            <a:spAutoFit/>
          </a:bodyPr>
          <a:lstStyle/>
          <a:p>
            <a:r>
              <a:rPr lang="en-US" altLang="zh-CN" sz="2800" dirty="0">
                <a:solidFill>
                  <a:srgbClr val="409A89"/>
                </a:solidFill>
                <a:latin typeface="OPPOSans H" panose="00020600040101010101" pitchFamily="18" charset="-122"/>
                <a:ea typeface="OPPOSans H" panose="00020600040101010101" pitchFamily="18" charset="-122"/>
                <a:cs typeface="OPPOSans H" panose="00020600040101010101" pitchFamily="18" charset="-122"/>
              </a:rPr>
              <a:t>03</a:t>
            </a:r>
            <a:endParaRPr lang="zh-CN" altLang="en-US" sz="2800" dirty="0">
              <a:solidFill>
                <a:srgbClr val="409A89"/>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16" name="文本框 15"/>
          <p:cNvSpPr txBox="1"/>
          <p:nvPr/>
        </p:nvSpPr>
        <p:spPr>
          <a:xfrm>
            <a:off x="5330508" y="4102240"/>
            <a:ext cx="671979" cy="523220"/>
          </a:xfrm>
          <a:prstGeom prst="rect">
            <a:avLst/>
          </a:prstGeom>
          <a:solidFill>
            <a:srgbClr val="FFFFFF"/>
          </a:solidFill>
        </p:spPr>
        <p:txBody>
          <a:bodyPr wrap="none" rtlCol="0">
            <a:spAutoFit/>
          </a:bodyPr>
          <a:lstStyle/>
          <a:p>
            <a:r>
              <a:rPr lang="en-US" altLang="zh-CN" sz="2800" dirty="0">
                <a:solidFill>
                  <a:srgbClr val="2C6A5E"/>
                </a:solidFill>
                <a:latin typeface="OPPOSans H" panose="00020600040101010101" pitchFamily="18" charset="-122"/>
                <a:ea typeface="OPPOSans H" panose="00020600040101010101" pitchFamily="18" charset="-122"/>
                <a:cs typeface="OPPOSans H" panose="00020600040101010101" pitchFamily="18" charset="-122"/>
              </a:rPr>
              <a:t>04</a:t>
            </a:r>
            <a:endParaRPr lang="zh-CN" altLang="en-US" sz="2800" dirty="0">
              <a:solidFill>
                <a:srgbClr val="2C6A5E"/>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17" name="文本框 16"/>
          <p:cNvSpPr txBox="1"/>
          <p:nvPr/>
        </p:nvSpPr>
        <p:spPr>
          <a:xfrm>
            <a:off x="6157391" y="2527069"/>
            <a:ext cx="603050" cy="523220"/>
          </a:xfrm>
          <a:prstGeom prst="rect">
            <a:avLst/>
          </a:prstGeom>
          <a:noFill/>
        </p:spPr>
        <p:txBody>
          <a:bodyPr wrap="none" rtlCol="0">
            <a:spAutoFit/>
          </a:bodyPr>
          <a:lstStyle/>
          <a:p>
            <a:r>
              <a:rPr lang="en-US" altLang="zh-CN"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rPr>
              <a:t>LR</a:t>
            </a:r>
            <a:endParaRPr lang="zh-CN" altLang="en-US"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19" name="文本框 18"/>
          <p:cNvSpPr txBox="1"/>
          <p:nvPr/>
        </p:nvSpPr>
        <p:spPr>
          <a:xfrm>
            <a:off x="6136263" y="3041282"/>
            <a:ext cx="726481" cy="523220"/>
          </a:xfrm>
          <a:prstGeom prst="rect">
            <a:avLst/>
          </a:prstGeom>
          <a:noFill/>
        </p:spPr>
        <p:txBody>
          <a:bodyPr wrap="none" rtlCol="0">
            <a:spAutoFit/>
          </a:bodyPr>
          <a:lstStyle/>
          <a:p>
            <a:r>
              <a:rPr lang="en-US" altLang="zh-CN" sz="2800" dirty="0">
                <a:solidFill>
                  <a:srgbClr val="7DC9BB"/>
                </a:solidFill>
                <a:latin typeface="OPPOSans H" panose="00020600040101010101" pitchFamily="18" charset="-122"/>
                <a:ea typeface="OPPOSans H" panose="00020600040101010101" pitchFamily="18" charset="-122"/>
                <a:cs typeface="OPPOSans H" panose="00020600040101010101" pitchFamily="18" charset="-122"/>
              </a:rPr>
              <a:t>FM</a:t>
            </a:r>
            <a:endParaRPr lang="zh-CN" altLang="en-US" sz="2800" dirty="0">
              <a:solidFill>
                <a:srgbClr val="7DC9BB"/>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20" name="文本框 19"/>
          <p:cNvSpPr txBox="1"/>
          <p:nvPr/>
        </p:nvSpPr>
        <p:spPr>
          <a:xfrm>
            <a:off x="6165982" y="3570932"/>
            <a:ext cx="917239" cy="523220"/>
          </a:xfrm>
          <a:prstGeom prst="rect">
            <a:avLst/>
          </a:prstGeom>
          <a:noFill/>
        </p:spPr>
        <p:txBody>
          <a:bodyPr wrap="none" rtlCol="0">
            <a:spAutoFit/>
          </a:bodyPr>
          <a:lstStyle/>
          <a:p>
            <a:r>
              <a:rPr lang="en-US" altLang="zh-CN" sz="2800" dirty="0">
                <a:solidFill>
                  <a:srgbClr val="409A89"/>
                </a:solidFill>
                <a:latin typeface="OPPOSans H" panose="00020600040101010101" pitchFamily="18" charset="-122"/>
                <a:ea typeface="OPPOSans H" panose="00020600040101010101" pitchFamily="18" charset="-122"/>
                <a:cs typeface="OPPOSans H" panose="00020600040101010101" pitchFamily="18" charset="-122"/>
              </a:rPr>
              <a:t>FFM</a:t>
            </a:r>
            <a:endParaRPr lang="zh-CN" altLang="en-US" sz="2800" dirty="0">
              <a:solidFill>
                <a:srgbClr val="409A89"/>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21" name="文本框 20"/>
          <p:cNvSpPr txBox="1"/>
          <p:nvPr/>
        </p:nvSpPr>
        <p:spPr>
          <a:xfrm>
            <a:off x="6145005" y="4098208"/>
            <a:ext cx="1642181" cy="523220"/>
          </a:xfrm>
          <a:prstGeom prst="rect">
            <a:avLst/>
          </a:prstGeom>
          <a:noFill/>
        </p:spPr>
        <p:txBody>
          <a:bodyPr wrap="none" rtlCol="0">
            <a:spAutoFit/>
          </a:bodyPr>
          <a:lstStyle/>
          <a:p>
            <a:r>
              <a:rPr lang="zh-CN" altLang="en-US" sz="2800" dirty="0">
                <a:solidFill>
                  <a:srgbClr val="2C6A5E"/>
                </a:solidFill>
                <a:latin typeface="OPPOSans H" panose="00020600040101010101" pitchFamily="18" charset="-122"/>
                <a:ea typeface="OPPOSans H" panose="00020600040101010101" pitchFamily="18" charset="-122"/>
                <a:cs typeface="OPPOSans H" panose="00020600040101010101" pitchFamily="18" charset="-122"/>
              </a:rPr>
              <a:t>补充知识</a:t>
            </a: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9647010" y="452441"/>
            <a:ext cx="2339102" cy="523220"/>
          </a:xfrm>
          <a:prstGeom prst="rect">
            <a:avLst/>
          </a:prstGeom>
          <a:noFill/>
        </p:spPr>
        <p:txBody>
          <a:bodyPr wrap="none" rtlCol="0">
            <a:spAutoFit/>
          </a:bodyPr>
          <a:lstStyle/>
          <a:p>
            <a:r>
              <a:rPr lang="zh-CN" altLang="en-US"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rPr>
              <a:t>矩阵分解概览</a:t>
            </a:r>
            <a:endParaRPr lang="en-US" altLang="zh-CN"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7" name="内容占位符 2">
            <a:extLst>
              <a:ext uri="{FF2B5EF4-FFF2-40B4-BE49-F238E27FC236}">
                <a16:creationId xmlns:a16="http://schemas.microsoft.com/office/drawing/2014/main" id="{E108A34C-DD47-417A-B26D-8C781F33BE69}"/>
              </a:ext>
            </a:extLst>
          </p:cNvPr>
          <p:cNvSpPr>
            <a:spLocks noGrp="1"/>
          </p:cNvSpPr>
          <p:nvPr>
            <p:ph idx="1"/>
          </p:nvPr>
        </p:nvSpPr>
        <p:spPr>
          <a:xfrm>
            <a:off x="838200" y="1598385"/>
            <a:ext cx="10515600" cy="4807173"/>
          </a:xfrm>
        </p:spPr>
        <p:txBody>
          <a:bodyPr>
            <a:normAutofit/>
          </a:bodyPr>
          <a:lstStyle/>
          <a:p>
            <a:r>
              <a:rPr lang="zh-CN" altLang="en-US" sz="2000" dirty="0"/>
              <a:t>目标：用隐向量表达用户和物品，还要保证相似的用户及用户可能喜欢的物品的距离相近</a:t>
            </a:r>
            <a:r>
              <a:rPr lang="en-US" altLang="zh-CN" sz="2000" dirty="0"/>
              <a:t>.</a:t>
            </a:r>
          </a:p>
          <a:p>
            <a:r>
              <a:rPr lang="zh-CN" altLang="en-US" sz="2000" b="1" dirty="0"/>
              <a:t>用户和物品的隐向量是通过分解协同过滤生成的共现矩阵得到的</a:t>
            </a:r>
            <a:r>
              <a:rPr lang="en-US" altLang="zh-CN" sz="2000" b="1" dirty="0"/>
              <a:t>.</a:t>
            </a:r>
          </a:p>
          <a:p>
            <a:endParaRPr lang="en-US" altLang="zh-CN" sz="2000" b="1" dirty="0"/>
          </a:p>
          <a:p>
            <a:endParaRPr lang="en-US" altLang="zh-CN" sz="2000" b="1" dirty="0"/>
          </a:p>
          <a:p>
            <a:endParaRPr lang="en-US" altLang="zh-CN" sz="2000" b="1" dirty="0"/>
          </a:p>
          <a:p>
            <a:endParaRPr lang="en-US" altLang="zh-CN" sz="2000" b="1" dirty="0"/>
          </a:p>
          <a:p>
            <a:endParaRPr lang="en-US" altLang="zh-CN" sz="2000" b="1" dirty="0"/>
          </a:p>
          <a:p>
            <a:endParaRPr lang="en-US" altLang="zh-CN" sz="2000" b="1" dirty="0"/>
          </a:p>
          <a:p>
            <a:r>
              <a:rPr lang="zh-CN" altLang="en-US" sz="2000" dirty="0"/>
              <a:t>将</a:t>
            </a:r>
            <a:r>
              <a:rPr lang="en-US" altLang="zh-CN" sz="2000" dirty="0" err="1"/>
              <a:t>mxn</a:t>
            </a:r>
            <a:r>
              <a:rPr lang="zh-CN" altLang="en-US" sz="2000" dirty="0"/>
              <a:t>维的共现矩阵及分解为</a:t>
            </a:r>
            <a:r>
              <a:rPr lang="en-US" altLang="zh-CN" sz="2000" dirty="0" err="1"/>
              <a:t>mxk</a:t>
            </a:r>
            <a:r>
              <a:rPr lang="zh-CN" altLang="en-US" sz="2000" dirty="0"/>
              <a:t>维的用户矩阵</a:t>
            </a:r>
            <a:r>
              <a:rPr lang="en-US" altLang="zh-CN" sz="2000" dirty="0"/>
              <a:t>U, </a:t>
            </a:r>
            <a:r>
              <a:rPr lang="en-US" altLang="zh-CN" sz="2000" dirty="0" err="1"/>
              <a:t>kxn</a:t>
            </a:r>
            <a:r>
              <a:rPr lang="zh-CN" altLang="en-US" sz="2000" dirty="0"/>
              <a:t>维的物品矩阵</a:t>
            </a:r>
            <a:r>
              <a:rPr lang="en-US" altLang="zh-CN" sz="2000" dirty="0"/>
              <a:t>V</a:t>
            </a:r>
            <a:r>
              <a:rPr lang="zh-CN" altLang="en-US" sz="2000" dirty="0"/>
              <a:t>相乘的形式</a:t>
            </a:r>
            <a:r>
              <a:rPr lang="en-US" altLang="zh-CN" sz="2000" dirty="0"/>
              <a:t>.</a:t>
            </a:r>
          </a:p>
          <a:p>
            <a:r>
              <a:rPr lang="en-US" altLang="zh-CN" sz="2000" dirty="0"/>
              <a:t>k</a:t>
            </a:r>
            <a:r>
              <a:rPr lang="zh-CN" altLang="en-US" sz="2000" dirty="0"/>
              <a:t>的大小决定了隐向量表达能力的强弱和泛化能力强弱？</a:t>
            </a:r>
            <a:endParaRPr lang="en-US" altLang="zh-CN" sz="2000" dirty="0"/>
          </a:p>
          <a:p>
            <a:r>
              <a:rPr lang="zh-CN" altLang="en-US" sz="2000" dirty="0"/>
              <a:t>最终打分</a:t>
            </a:r>
            <a:endParaRPr lang="en-US" altLang="zh-CN" sz="2000" dirty="0"/>
          </a:p>
          <a:p>
            <a:endParaRPr lang="zh-CN" altLang="zh-CN" sz="2000" b="1" dirty="0"/>
          </a:p>
        </p:txBody>
      </p:sp>
      <p:pic>
        <p:nvPicPr>
          <p:cNvPr id="8" name="图片 7">
            <a:extLst>
              <a:ext uri="{FF2B5EF4-FFF2-40B4-BE49-F238E27FC236}">
                <a16:creationId xmlns:a16="http://schemas.microsoft.com/office/drawing/2014/main" id="{93D5C260-7CEA-4D75-A538-7E8253301986}"/>
              </a:ext>
            </a:extLst>
          </p:cNvPr>
          <p:cNvPicPr>
            <a:picLocks noChangeAspect="1"/>
          </p:cNvPicPr>
          <p:nvPr/>
        </p:nvPicPr>
        <p:blipFill>
          <a:blip r:embed="rId4"/>
          <a:stretch>
            <a:fillRect/>
          </a:stretch>
        </p:blipFill>
        <p:spPr>
          <a:xfrm>
            <a:off x="2088895" y="2379739"/>
            <a:ext cx="6396037" cy="2464781"/>
          </a:xfrm>
          <a:prstGeom prst="rect">
            <a:avLst/>
          </a:prstGeom>
        </p:spPr>
      </p:pic>
      <p:pic>
        <p:nvPicPr>
          <p:cNvPr id="12" name="图片 11">
            <a:extLst>
              <a:ext uri="{FF2B5EF4-FFF2-40B4-BE49-F238E27FC236}">
                <a16:creationId xmlns:a16="http://schemas.microsoft.com/office/drawing/2014/main" id="{35066876-6848-478C-9D12-E0D3D978C060}"/>
              </a:ext>
            </a:extLst>
          </p:cNvPr>
          <p:cNvPicPr>
            <a:picLocks noChangeAspect="1"/>
          </p:cNvPicPr>
          <p:nvPr/>
        </p:nvPicPr>
        <p:blipFill>
          <a:blip r:embed="rId5"/>
          <a:stretch>
            <a:fillRect/>
          </a:stretch>
        </p:blipFill>
        <p:spPr>
          <a:xfrm>
            <a:off x="2279425" y="5618633"/>
            <a:ext cx="1482949" cy="488059"/>
          </a:xfrm>
          <a:prstGeom prst="rect">
            <a:avLst/>
          </a:prstGeom>
        </p:spPr>
      </p:pic>
    </p:spTree>
    <p:extLst>
      <p:ext uri="{BB962C8B-B14F-4D97-AF65-F5344CB8AC3E}">
        <p14:creationId xmlns:p14="http://schemas.microsoft.com/office/powerpoint/2010/main" val="1574331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10365155" y="248547"/>
            <a:ext cx="726481" cy="523220"/>
          </a:xfrm>
          <a:prstGeom prst="rect">
            <a:avLst/>
          </a:prstGeom>
          <a:noFill/>
        </p:spPr>
        <p:txBody>
          <a:bodyPr wrap="none" rtlCol="0">
            <a:spAutoFit/>
          </a:bodyPr>
          <a:lstStyle/>
          <a:p>
            <a:r>
              <a:rPr lang="en-US" altLang="zh-CN"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rPr>
              <a:t>FM</a:t>
            </a:r>
          </a:p>
        </p:txBody>
      </p:sp>
      <p:pic>
        <p:nvPicPr>
          <p:cNvPr id="3" name="内容占位符 2">
            <a:extLst>
              <a:ext uri="{FF2B5EF4-FFF2-40B4-BE49-F238E27FC236}">
                <a16:creationId xmlns:a16="http://schemas.microsoft.com/office/drawing/2014/main" id="{E81AEB31-1B03-470B-8890-BB38B2790BB7}"/>
              </a:ext>
            </a:extLst>
          </p:cNvPr>
          <p:cNvPicPr>
            <a:picLocks noGrp="1" noChangeAspect="1"/>
          </p:cNvPicPr>
          <p:nvPr>
            <p:ph idx="1"/>
          </p:nvPr>
        </p:nvPicPr>
        <p:blipFill>
          <a:blip r:embed="rId4"/>
          <a:stretch>
            <a:fillRect/>
          </a:stretch>
        </p:blipFill>
        <p:spPr>
          <a:xfrm>
            <a:off x="1640844" y="1678480"/>
            <a:ext cx="8910312" cy="4351338"/>
          </a:xfrm>
        </p:spPr>
      </p:pic>
    </p:spTree>
    <p:extLst>
      <p:ext uri="{BB962C8B-B14F-4D97-AF65-F5344CB8AC3E}">
        <p14:creationId xmlns:p14="http://schemas.microsoft.com/office/powerpoint/2010/main" val="2073487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53315" y="1942924"/>
            <a:ext cx="495771" cy="2594546"/>
          </a:xfrm>
          <a:prstGeom prst="rect">
            <a:avLst/>
          </a:prstGeom>
          <a:solidFill>
            <a:srgbClr val="AED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320288" y="1616736"/>
            <a:ext cx="2526654" cy="830997"/>
          </a:xfrm>
          <a:prstGeom prst="rect">
            <a:avLst/>
          </a:prstGeom>
          <a:noFill/>
        </p:spPr>
        <p:txBody>
          <a:bodyPr wrap="none" rtlCol="0">
            <a:spAutoFit/>
          </a:bodyPr>
          <a:lstStyle/>
          <a:p>
            <a:r>
              <a:rPr lang="en-US" altLang="zh-CN" sz="4800" dirty="0">
                <a:solidFill>
                  <a:srgbClr val="409A89"/>
                </a:solidFill>
                <a:latin typeface="OPPOSans H" panose="00020600040101010101" pitchFamily="18" charset="-122"/>
                <a:ea typeface="OPPOSans H" panose="00020600040101010101" pitchFamily="18" charset="-122"/>
                <a:cs typeface="OPPOSans H" panose="00020600040101010101" pitchFamily="18" charset="-122"/>
              </a:rPr>
              <a:t>03  FFM</a:t>
            </a:r>
            <a:endParaRPr lang="zh-CN" altLang="en-US" sz="4800" dirty="0">
              <a:solidFill>
                <a:srgbClr val="409A89"/>
              </a:solidFill>
              <a:latin typeface="OPPOSans H" panose="00020600040101010101" pitchFamily="18" charset="-122"/>
              <a:ea typeface="OPPOSans H" panose="00020600040101010101" pitchFamily="18" charset="-122"/>
              <a:cs typeface="OPPOSans H" panose="00020600040101010101" pitchFamily="18" charset="-122"/>
            </a:endParaRPr>
          </a:p>
        </p:txBody>
      </p:sp>
      <p:pic>
        <p:nvPicPr>
          <p:cNvPr id="5" name="Picture 2" descr="C:\Users\ASUS\Desktop\bnu\QQ图片2020041415500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205888" y="5172279"/>
            <a:ext cx="3254112" cy="738664"/>
          </a:xfrm>
          <a:prstGeom prst="rect">
            <a:avLst/>
          </a:prstGeom>
        </p:spPr>
        <p:txBody>
          <a:bodyPr wrap="square">
            <a:spAutoFit/>
          </a:bodyPr>
          <a:lstStyle/>
          <a:p>
            <a:r>
              <a:rPr lang="en-US" altLang="zh-CN" sz="1050" spc="300" dirty="0">
                <a:solidFill>
                  <a:srgbClr val="409A89"/>
                </a:solidFill>
                <a:latin typeface="OPPOSans M" panose="00020600040101010101" pitchFamily="18" charset="-122"/>
                <a:ea typeface="OPPOSans M" panose="00020600040101010101" pitchFamily="18" charset="-122"/>
                <a:cs typeface="OPPOSans M" panose="00020600040101010101" pitchFamily="18" charset="-122"/>
              </a:rPr>
              <a:t>We can read of things that happened 5,000 years ago in the Near East, where people first learned to write. </a:t>
            </a:r>
            <a:endParaRPr lang="zh-CN" altLang="en-US" sz="1050" spc="300" dirty="0">
              <a:solidFill>
                <a:srgbClr val="409A89"/>
              </a:solidFill>
            </a:endParaRPr>
          </a:p>
        </p:txBody>
      </p:sp>
      <p:pic>
        <p:nvPicPr>
          <p:cNvPr id="3" name="图片 2" descr="山上的风景&#10;&#10;描述已自动生成"/>
          <p:cNvPicPr>
            <a:picLocks noChangeAspect="1"/>
          </p:cNvPicPr>
          <p:nvPr/>
        </p:nvPicPr>
        <p:blipFill rotWithShape="1">
          <a:blip r:embed="rId3" cstate="print">
            <a:extLst>
              <a:ext uri="{28A0092B-C50C-407E-A947-70E740481C1C}">
                <a14:useLocalDpi xmlns:a14="http://schemas.microsoft.com/office/drawing/2010/main" val="0"/>
              </a:ext>
            </a:extLst>
          </a:blip>
          <a:srcRect l="30577" t="23835" r="11154" b="10212"/>
          <a:stretch>
            <a:fillRect/>
          </a:stretch>
        </p:blipFill>
        <p:spPr>
          <a:xfrm>
            <a:off x="4533584" y="3229288"/>
            <a:ext cx="7104185" cy="26816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10365155" y="248547"/>
            <a:ext cx="917239" cy="523220"/>
          </a:xfrm>
          <a:prstGeom prst="rect">
            <a:avLst/>
          </a:prstGeom>
          <a:noFill/>
        </p:spPr>
        <p:txBody>
          <a:bodyPr wrap="none" rtlCol="0">
            <a:spAutoFit/>
          </a:bodyPr>
          <a:lstStyle/>
          <a:p>
            <a:r>
              <a:rPr lang="en-US" altLang="zh-CN"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rPr>
              <a:t>FFM</a:t>
            </a:r>
          </a:p>
        </p:txBody>
      </p:sp>
      <p:sp>
        <p:nvSpPr>
          <p:cNvPr id="7" name="内容占位符 2">
            <a:extLst>
              <a:ext uri="{FF2B5EF4-FFF2-40B4-BE49-F238E27FC236}">
                <a16:creationId xmlns:a16="http://schemas.microsoft.com/office/drawing/2014/main" id="{7B43B3C0-162C-408C-8DD0-86E97AE5385A}"/>
              </a:ext>
            </a:extLst>
          </p:cNvPr>
          <p:cNvSpPr txBox="1">
            <a:spLocks/>
          </p:cNvSpPr>
          <p:nvPr/>
        </p:nvSpPr>
        <p:spPr>
          <a:xfrm>
            <a:off x="827690" y="186762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2015</a:t>
            </a:r>
            <a:r>
              <a:rPr lang="zh-CN" altLang="en-US" sz="2400" dirty="0"/>
              <a:t>年提出，引入特征域的概念，在多项</a:t>
            </a:r>
            <a:r>
              <a:rPr lang="en-US" altLang="zh-CN" sz="2400" dirty="0"/>
              <a:t>CTR</a:t>
            </a:r>
            <a:r>
              <a:rPr lang="zh-CN" altLang="en-US" sz="2400" dirty="0"/>
              <a:t>预估大赛中夺魁，并被</a:t>
            </a:r>
            <a:r>
              <a:rPr lang="en-US" altLang="zh-CN" sz="2400" dirty="0"/>
              <a:t>Criteo</a:t>
            </a:r>
            <a:r>
              <a:rPr lang="zh-CN" altLang="en-US" sz="2400" dirty="0"/>
              <a:t>、美团等公司深度应用在推荐系统、</a:t>
            </a:r>
            <a:r>
              <a:rPr lang="en-US" altLang="zh-CN" sz="2400" dirty="0"/>
              <a:t>CTR</a:t>
            </a:r>
            <a:r>
              <a:rPr lang="zh-CN" altLang="en-US" sz="2400" dirty="0"/>
              <a:t>预估等领域</a:t>
            </a:r>
            <a:r>
              <a:rPr lang="en-US" altLang="zh-CN" dirty="0"/>
              <a:t>.</a:t>
            </a:r>
          </a:p>
          <a:p>
            <a:endParaRPr lang="en-US" altLang="zh-CN" dirty="0"/>
          </a:p>
          <a:p>
            <a:endParaRPr lang="en-US" altLang="zh-CN" dirty="0"/>
          </a:p>
          <a:p>
            <a:pPr marL="0" indent="0">
              <a:buNone/>
            </a:pPr>
            <a:endParaRPr lang="en-US" altLang="zh-CN" dirty="0"/>
          </a:p>
          <a:p>
            <a:r>
              <a:rPr lang="zh-CN" altLang="en-US" sz="2400" dirty="0"/>
              <a:t>每个特征对应的不是唯一一个隐向量，而是一组隐向量；</a:t>
            </a:r>
            <a:endParaRPr lang="en-US" altLang="zh-CN" sz="2400" dirty="0"/>
          </a:p>
          <a:p>
            <a:r>
              <a:rPr lang="zh-CN" altLang="en-US" sz="2400" dirty="0"/>
              <a:t>特征</a:t>
            </a:r>
            <a:r>
              <a:rPr lang="en-US" altLang="zh-CN" sz="2400" dirty="0"/>
              <a:t>1</a:t>
            </a:r>
            <a:r>
              <a:rPr lang="zh-CN" altLang="en-US" sz="2400" dirty="0"/>
              <a:t>与特征</a:t>
            </a:r>
            <a:r>
              <a:rPr lang="en-US" altLang="zh-CN" sz="2400" dirty="0"/>
              <a:t>2</a:t>
            </a:r>
            <a:r>
              <a:rPr lang="zh-CN" altLang="en-US" sz="2400" dirty="0"/>
              <a:t>进行交叉时，特征</a:t>
            </a:r>
            <a:r>
              <a:rPr lang="en-US" altLang="zh-CN" sz="2400" dirty="0"/>
              <a:t>1</a:t>
            </a:r>
            <a:r>
              <a:rPr lang="zh-CN" altLang="en-US" sz="2400" dirty="0"/>
              <a:t>会挑出与特征</a:t>
            </a:r>
            <a:r>
              <a:rPr lang="en-US" altLang="zh-CN" sz="2400" dirty="0"/>
              <a:t>2</a:t>
            </a:r>
            <a:r>
              <a:rPr lang="zh-CN" altLang="en-US" sz="2400" dirty="0"/>
              <a:t>的域对应的隐向量进行交叉；</a:t>
            </a:r>
            <a:endParaRPr lang="en-US" altLang="zh-CN" sz="2400" dirty="0"/>
          </a:p>
          <a:p>
            <a:r>
              <a:rPr lang="zh-CN" altLang="en-US" sz="2400" dirty="0"/>
              <a:t>比如淘宝有很多场景，特征</a:t>
            </a:r>
            <a:r>
              <a:rPr lang="en-US" altLang="zh-CN" sz="2400" dirty="0"/>
              <a:t>1</a:t>
            </a:r>
            <a:r>
              <a:rPr lang="zh-CN" altLang="en-US" sz="2400" dirty="0"/>
              <a:t>：用户喜好类目，特征</a:t>
            </a:r>
            <a:r>
              <a:rPr lang="en-US" altLang="zh-CN" sz="2400" dirty="0"/>
              <a:t>2</a:t>
            </a:r>
            <a:r>
              <a:rPr lang="zh-CN" altLang="en-US" sz="2400" dirty="0"/>
              <a:t>：用户喜好场景，隐向量</a:t>
            </a:r>
            <a:r>
              <a:rPr lang="en-US" altLang="zh-CN" sz="2400" dirty="0"/>
              <a:t>1</a:t>
            </a:r>
            <a:r>
              <a:rPr lang="zh-CN" altLang="en-US" sz="2400" dirty="0"/>
              <a:t>：在场景域下的喜好类目，隐向量</a:t>
            </a:r>
            <a:r>
              <a:rPr lang="en-US" altLang="zh-CN" sz="2400" dirty="0"/>
              <a:t>2</a:t>
            </a:r>
            <a:r>
              <a:rPr lang="zh-CN" altLang="en-US" sz="2400" dirty="0"/>
              <a:t>：在类目域下的喜好场景</a:t>
            </a:r>
            <a:r>
              <a:rPr lang="en-US" altLang="zh-CN" sz="2400" dirty="0"/>
              <a:t>.</a:t>
            </a:r>
          </a:p>
        </p:txBody>
      </p:sp>
      <p:pic>
        <p:nvPicPr>
          <p:cNvPr id="9" name="图片 8">
            <a:extLst>
              <a:ext uri="{FF2B5EF4-FFF2-40B4-BE49-F238E27FC236}">
                <a16:creationId xmlns:a16="http://schemas.microsoft.com/office/drawing/2014/main" id="{D1012102-BC09-4875-AA6E-DF0D330C2FAC}"/>
              </a:ext>
            </a:extLst>
          </p:cNvPr>
          <p:cNvPicPr>
            <a:picLocks noChangeAspect="1"/>
          </p:cNvPicPr>
          <p:nvPr/>
        </p:nvPicPr>
        <p:blipFill>
          <a:blip r:embed="rId4"/>
          <a:stretch>
            <a:fillRect/>
          </a:stretch>
        </p:blipFill>
        <p:spPr>
          <a:xfrm>
            <a:off x="5727899" y="2860124"/>
            <a:ext cx="5095875" cy="990600"/>
          </a:xfrm>
          <a:prstGeom prst="rect">
            <a:avLst/>
          </a:prstGeom>
        </p:spPr>
      </p:pic>
      <p:pic>
        <p:nvPicPr>
          <p:cNvPr id="10" name="图片 9">
            <a:extLst>
              <a:ext uri="{FF2B5EF4-FFF2-40B4-BE49-F238E27FC236}">
                <a16:creationId xmlns:a16="http://schemas.microsoft.com/office/drawing/2014/main" id="{25DE024B-AC13-4DE8-9E95-86E7CB8893BD}"/>
              </a:ext>
            </a:extLst>
          </p:cNvPr>
          <p:cNvPicPr>
            <a:picLocks noChangeAspect="1"/>
          </p:cNvPicPr>
          <p:nvPr/>
        </p:nvPicPr>
        <p:blipFill>
          <a:blip r:embed="rId5"/>
          <a:stretch>
            <a:fillRect/>
          </a:stretch>
        </p:blipFill>
        <p:spPr>
          <a:xfrm>
            <a:off x="1001320" y="2882135"/>
            <a:ext cx="4552950" cy="1009650"/>
          </a:xfrm>
          <a:prstGeom prst="rect">
            <a:avLst/>
          </a:prstGeom>
        </p:spPr>
      </p:pic>
      <p:sp>
        <p:nvSpPr>
          <p:cNvPr id="14" name="任意多边形: 形状 13">
            <a:extLst>
              <a:ext uri="{FF2B5EF4-FFF2-40B4-BE49-F238E27FC236}">
                <a16:creationId xmlns:a16="http://schemas.microsoft.com/office/drawing/2014/main" id="{14620B26-EB24-40CC-9B61-5CF96B70E17B}"/>
              </a:ext>
            </a:extLst>
          </p:cNvPr>
          <p:cNvSpPr/>
          <p:nvPr/>
        </p:nvSpPr>
        <p:spPr>
          <a:xfrm>
            <a:off x="9680028" y="3584028"/>
            <a:ext cx="567558" cy="273964"/>
          </a:xfrm>
          <a:custGeom>
            <a:avLst/>
            <a:gdLst>
              <a:gd name="connsiteX0" fmla="*/ 0 w 567558"/>
              <a:gd name="connsiteY0" fmla="*/ 63062 h 273964"/>
              <a:gd name="connsiteX1" fmla="*/ 325820 w 567558"/>
              <a:gd name="connsiteY1" fmla="*/ 273269 h 273964"/>
              <a:gd name="connsiteX2" fmla="*/ 567558 w 567558"/>
              <a:gd name="connsiteY2" fmla="*/ 0 h 273964"/>
            </a:gdLst>
            <a:ahLst/>
            <a:cxnLst>
              <a:cxn ang="0">
                <a:pos x="connsiteX0" y="connsiteY0"/>
              </a:cxn>
              <a:cxn ang="0">
                <a:pos x="connsiteX1" y="connsiteY1"/>
              </a:cxn>
              <a:cxn ang="0">
                <a:pos x="connsiteX2" y="connsiteY2"/>
              </a:cxn>
            </a:cxnLst>
            <a:rect l="l" t="t" r="r" b="b"/>
            <a:pathLst>
              <a:path w="567558" h="273964">
                <a:moveTo>
                  <a:pt x="0" y="63062"/>
                </a:moveTo>
                <a:cubicBezTo>
                  <a:pt x="115613" y="173420"/>
                  <a:pt x="231227" y="283779"/>
                  <a:pt x="325820" y="273269"/>
                </a:cubicBezTo>
                <a:cubicBezTo>
                  <a:pt x="420413" y="262759"/>
                  <a:pt x="493985" y="131379"/>
                  <a:pt x="567558" y="0"/>
                </a:cubicBezTo>
              </a:path>
            </a:pathLst>
          </a:custGeom>
          <a:no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7079B260-7A3C-4CA2-8687-91A52256ACC6}"/>
              </a:ext>
            </a:extLst>
          </p:cNvPr>
          <p:cNvSpPr/>
          <p:nvPr/>
        </p:nvSpPr>
        <p:spPr>
          <a:xfrm>
            <a:off x="9080938" y="3615559"/>
            <a:ext cx="1513490" cy="704199"/>
          </a:xfrm>
          <a:custGeom>
            <a:avLst/>
            <a:gdLst>
              <a:gd name="connsiteX0" fmla="*/ 0 w 1513490"/>
              <a:gd name="connsiteY0" fmla="*/ 0 h 704199"/>
              <a:gd name="connsiteX1" fmla="*/ 861848 w 1513490"/>
              <a:gd name="connsiteY1" fmla="*/ 704193 h 704199"/>
              <a:gd name="connsiteX2" fmla="*/ 1513490 w 1513490"/>
              <a:gd name="connsiteY2" fmla="*/ 10510 h 704199"/>
            </a:gdLst>
            <a:ahLst/>
            <a:cxnLst>
              <a:cxn ang="0">
                <a:pos x="connsiteX0" y="connsiteY0"/>
              </a:cxn>
              <a:cxn ang="0">
                <a:pos x="connsiteX1" y="connsiteY1"/>
              </a:cxn>
              <a:cxn ang="0">
                <a:pos x="connsiteX2" y="connsiteY2"/>
              </a:cxn>
            </a:cxnLst>
            <a:rect l="l" t="t" r="r" b="b"/>
            <a:pathLst>
              <a:path w="1513490" h="704199">
                <a:moveTo>
                  <a:pt x="0" y="0"/>
                </a:moveTo>
                <a:cubicBezTo>
                  <a:pt x="304800" y="351220"/>
                  <a:pt x="609600" y="702441"/>
                  <a:pt x="861848" y="704193"/>
                </a:cubicBezTo>
                <a:cubicBezTo>
                  <a:pt x="1114096" y="705945"/>
                  <a:pt x="1313793" y="358227"/>
                  <a:pt x="1513490" y="10510"/>
                </a:cubicBezTo>
              </a:path>
            </a:pathLst>
          </a:custGeom>
          <a:no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13502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10365155" y="248547"/>
            <a:ext cx="917239" cy="523220"/>
          </a:xfrm>
          <a:prstGeom prst="rect">
            <a:avLst/>
          </a:prstGeom>
          <a:noFill/>
        </p:spPr>
        <p:txBody>
          <a:bodyPr wrap="none" rtlCol="0">
            <a:spAutoFit/>
          </a:bodyPr>
          <a:lstStyle/>
          <a:p>
            <a:r>
              <a:rPr lang="en-US" altLang="zh-CN"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rPr>
              <a:t>FFM</a:t>
            </a:r>
          </a:p>
        </p:txBody>
      </p:sp>
      <p:pic>
        <p:nvPicPr>
          <p:cNvPr id="3" name="图片 2">
            <a:extLst>
              <a:ext uri="{FF2B5EF4-FFF2-40B4-BE49-F238E27FC236}">
                <a16:creationId xmlns:a16="http://schemas.microsoft.com/office/drawing/2014/main" id="{ED14EF1B-D444-4A1A-81C9-8680E1814947}"/>
              </a:ext>
            </a:extLst>
          </p:cNvPr>
          <p:cNvPicPr>
            <a:picLocks noChangeAspect="1"/>
          </p:cNvPicPr>
          <p:nvPr/>
        </p:nvPicPr>
        <p:blipFill>
          <a:blip r:embed="rId4"/>
          <a:stretch>
            <a:fillRect/>
          </a:stretch>
        </p:blipFill>
        <p:spPr>
          <a:xfrm>
            <a:off x="2313096" y="1236607"/>
            <a:ext cx="6619875" cy="895350"/>
          </a:xfrm>
          <a:prstGeom prst="rect">
            <a:avLst/>
          </a:prstGeom>
        </p:spPr>
      </p:pic>
      <p:sp>
        <p:nvSpPr>
          <p:cNvPr id="6" name="文本框 5">
            <a:extLst>
              <a:ext uri="{FF2B5EF4-FFF2-40B4-BE49-F238E27FC236}">
                <a16:creationId xmlns:a16="http://schemas.microsoft.com/office/drawing/2014/main" id="{5F917D68-8FF3-4DC2-AAF2-73DCFD0F63B8}"/>
              </a:ext>
            </a:extLst>
          </p:cNvPr>
          <p:cNvSpPr txBox="1"/>
          <p:nvPr/>
        </p:nvSpPr>
        <p:spPr>
          <a:xfrm>
            <a:off x="2004812" y="1485626"/>
            <a:ext cx="1429406" cy="646331"/>
          </a:xfrm>
          <a:prstGeom prst="rect">
            <a:avLst/>
          </a:prstGeom>
          <a:noFill/>
        </p:spPr>
        <p:txBody>
          <a:bodyPr wrap="square" rtlCol="0">
            <a:spAutoFit/>
          </a:bodyPr>
          <a:lstStyle/>
          <a:p>
            <a:r>
              <a:rPr lang="zh-CN" altLang="en-US" dirty="0"/>
              <a:t>   域</a:t>
            </a:r>
            <a:endParaRPr lang="en-US" altLang="zh-CN" dirty="0"/>
          </a:p>
          <a:p>
            <a:r>
              <a:rPr lang="zh-CN" altLang="en-US" dirty="0"/>
              <a:t>特征值</a:t>
            </a:r>
          </a:p>
        </p:txBody>
      </p:sp>
      <p:sp>
        <p:nvSpPr>
          <p:cNvPr id="9" name="文本框 8">
            <a:extLst>
              <a:ext uri="{FF2B5EF4-FFF2-40B4-BE49-F238E27FC236}">
                <a16:creationId xmlns:a16="http://schemas.microsoft.com/office/drawing/2014/main" id="{2E098034-82F6-4B51-BEFD-17296355EB1A}"/>
              </a:ext>
            </a:extLst>
          </p:cNvPr>
          <p:cNvSpPr txBox="1"/>
          <p:nvPr/>
        </p:nvSpPr>
        <p:spPr>
          <a:xfrm>
            <a:off x="1346399" y="2709885"/>
            <a:ext cx="6779173" cy="646331"/>
          </a:xfrm>
          <a:prstGeom prst="rect">
            <a:avLst/>
          </a:prstGeom>
          <a:noFill/>
        </p:spPr>
        <p:txBody>
          <a:bodyPr wrap="square">
            <a:spAutoFit/>
          </a:bodyPr>
          <a:lstStyle/>
          <a:p>
            <a:r>
              <a:rPr lang="zh-CN" altLang="en-US" dirty="0">
                <a:solidFill>
                  <a:srgbClr val="FF0000"/>
                </a:solidFill>
              </a:rPr>
              <a:t>“域”代表特征域；</a:t>
            </a:r>
            <a:endParaRPr lang="en-US" altLang="zh-CN" dirty="0">
              <a:solidFill>
                <a:srgbClr val="FF0000"/>
              </a:solidFill>
            </a:endParaRPr>
          </a:p>
          <a:p>
            <a:r>
              <a:rPr lang="zh-CN" altLang="en-US" dirty="0">
                <a:solidFill>
                  <a:srgbClr val="FF0000"/>
                </a:solidFill>
              </a:rPr>
              <a:t>域内的特征一般是采用</a:t>
            </a:r>
            <a:r>
              <a:rPr lang="en-US" altLang="zh-CN" dirty="0">
                <a:solidFill>
                  <a:srgbClr val="FF0000"/>
                </a:solidFill>
              </a:rPr>
              <a:t>one-hot</a:t>
            </a:r>
            <a:r>
              <a:rPr lang="zh-CN" altLang="en-US" dirty="0">
                <a:solidFill>
                  <a:srgbClr val="FF0000"/>
                </a:solidFill>
              </a:rPr>
              <a:t>编码形成的一段</a:t>
            </a:r>
            <a:r>
              <a:rPr lang="en-US" altLang="zh-CN" dirty="0">
                <a:solidFill>
                  <a:srgbClr val="FF0000"/>
                </a:solidFill>
              </a:rPr>
              <a:t>one-hot</a:t>
            </a:r>
            <a:r>
              <a:rPr lang="zh-CN" altLang="en-US" dirty="0">
                <a:solidFill>
                  <a:srgbClr val="FF0000"/>
                </a:solidFill>
              </a:rPr>
              <a:t>特征向量；</a:t>
            </a:r>
          </a:p>
        </p:txBody>
      </p:sp>
      <p:pic>
        <p:nvPicPr>
          <p:cNvPr id="11" name="图片 10">
            <a:extLst>
              <a:ext uri="{FF2B5EF4-FFF2-40B4-BE49-F238E27FC236}">
                <a16:creationId xmlns:a16="http://schemas.microsoft.com/office/drawing/2014/main" id="{DDDDBDFE-5CAF-4BB5-8A06-12306FB0265D}"/>
              </a:ext>
            </a:extLst>
          </p:cNvPr>
          <p:cNvPicPr>
            <a:picLocks noChangeAspect="1"/>
          </p:cNvPicPr>
          <p:nvPr/>
        </p:nvPicPr>
        <p:blipFill>
          <a:blip r:embed="rId5"/>
          <a:stretch>
            <a:fillRect/>
          </a:stretch>
        </p:blipFill>
        <p:spPr>
          <a:xfrm>
            <a:off x="1346399" y="3603025"/>
            <a:ext cx="8827615" cy="1623571"/>
          </a:xfrm>
          <a:prstGeom prst="rect">
            <a:avLst/>
          </a:prstGeom>
        </p:spPr>
      </p:pic>
      <p:pic>
        <p:nvPicPr>
          <p:cNvPr id="13" name="图片 12">
            <a:extLst>
              <a:ext uri="{FF2B5EF4-FFF2-40B4-BE49-F238E27FC236}">
                <a16:creationId xmlns:a16="http://schemas.microsoft.com/office/drawing/2014/main" id="{8EE5455B-04C3-4222-AAE5-8D0AA48913CD}"/>
              </a:ext>
            </a:extLst>
          </p:cNvPr>
          <p:cNvPicPr>
            <a:picLocks noChangeAspect="1"/>
          </p:cNvPicPr>
          <p:nvPr/>
        </p:nvPicPr>
        <p:blipFill>
          <a:blip r:embed="rId6"/>
          <a:stretch>
            <a:fillRect/>
          </a:stretch>
        </p:blipFill>
        <p:spPr>
          <a:xfrm>
            <a:off x="1466850" y="5372374"/>
            <a:ext cx="8707164" cy="815177"/>
          </a:xfrm>
          <a:prstGeom prst="rect">
            <a:avLst/>
          </a:prstGeom>
        </p:spPr>
      </p:pic>
    </p:spTree>
    <p:extLst>
      <p:ext uri="{BB962C8B-B14F-4D97-AF65-F5344CB8AC3E}">
        <p14:creationId xmlns:p14="http://schemas.microsoft.com/office/powerpoint/2010/main" val="1198252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10365155" y="248547"/>
            <a:ext cx="917239" cy="523220"/>
          </a:xfrm>
          <a:prstGeom prst="rect">
            <a:avLst/>
          </a:prstGeom>
          <a:noFill/>
        </p:spPr>
        <p:txBody>
          <a:bodyPr wrap="none" rtlCol="0">
            <a:spAutoFit/>
          </a:bodyPr>
          <a:lstStyle/>
          <a:p>
            <a:r>
              <a:rPr lang="en-US" altLang="zh-CN"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rPr>
              <a:t>FFM</a:t>
            </a:r>
          </a:p>
        </p:txBody>
      </p:sp>
      <p:pic>
        <p:nvPicPr>
          <p:cNvPr id="3" name="图片 2">
            <a:extLst>
              <a:ext uri="{FF2B5EF4-FFF2-40B4-BE49-F238E27FC236}">
                <a16:creationId xmlns:a16="http://schemas.microsoft.com/office/drawing/2014/main" id="{ED14EF1B-D444-4A1A-81C9-8680E1814947}"/>
              </a:ext>
            </a:extLst>
          </p:cNvPr>
          <p:cNvPicPr>
            <a:picLocks noChangeAspect="1"/>
          </p:cNvPicPr>
          <p:nvPr/>
        </p:nvPicPr>
        <p:blipFill>
          <a:blip r:embed="rId4"/>
          <a:stretch>
            <a:fillRect/>
          </a:stretch>
        </p:blipFill>
        <p:spPr>
          <a:xfrm>
            <a:off x="2313096" y="1236607"/>
            <a:ext cx="6619875" cy="895350"/>
          </a:xfrm>
          <a:prstGeom prst="rect">
            <a:avLst/>
          </a:prstGeom>
        </p:spPr>
      </p:pic>
      <p:sp>
        <p:nvSpPr>
          <p:cNvPr id="6" name="文本框 5">
            <a:extLst>
              <a:ext uri="{FF2B5EF4-FFF2-40B4-BE49-F238E27FC236}">
                <a16:creationId xmlns:a16="http://schemas.microsoft.com/office/drawing/2014/main" id="{5F917D68-8FF3-4DC2-AAF2-73DCFD0F63B8}"/>
              </a:ext>
            </a:extLst>
          </p:cNvPr>
          <p:cNvSpPr txBox="1"/>
          <p:nvPr/>
        </p:nvSpPr>
        <p:spPr>
          <a:xfrm>
            <a:off x="2004812" y="1485626"/>
            <a:ext cx="1429406" cy="646331"/>
          </a:xfrm>
          <a:prstGeom prst="rect">
            <a:avLst/>
          </a:prstGeom>
          <a:noFill/>
        </p:spPr>
        <p:txBody>
          <a:bodyPr wrap="square" rtlCol="0">
            <a:spAutoFit/>
          </a:bodyPr>
          <a:lstStyle/>
          <a:p>
            <a:r>
              <a:rPr lang="zh-CN" altLang="en-US" dirty="0"/>
              <a:t>   域</a:t>
            </a:r>
            <a:endParaRPr lang="en-US" altLang="zh-CN" dirty="0"/>
          </a:p>
          <a:p>
            <a:r>
              <a:rPr lang="zh-CN" altLang="en-US" dirty="0"/>
              <a:t>特征值</a:t>
            </a:r>
          </a:p>
        </p:txBody>
      </p:sp>
      <p:sp>
        <p:nvSpPr>
          <p:cNvPr id="9" name="文本框 8">
            <a:extLst>
              <a:ext uri="{FF2B5EF4-FFF2-40B4-BE49-F238E27FC236}">
                <a16:creationId xmlns:a16="http://schemas.microsoft.com/office/drawing/2014/main" id="{2E098034-82F6-4B51-BEFD-17296355EB1A}"/>
              </a:ext>
            </a:extLst>
          </p:cNvPr>
          <p:cNvSpPr txBox="1"/>
          <p:nvPr/>
        </p:nvSpPr>
        <p:spPr>
          <a:xfrm>
            <a:off x="1346399" y="2709885"/>
            <a:ext cx="8249546" cy="1754326"/>
          </a:xfrm>
          <a:prstGeom prst="rect">
            <a:avLst/>
          </a:prstGeom>
          <a:noFill/>
        </p:spPr>
        <p:txBody>
          <a:bodyPr wrap="square">
            <a:spAutoFit/>
          </a:bodyPr>
          <a:lstStyle/>
          <a:p>
            <a:r>
              <a:rPr lang="zh-CN" altLang="en-US" dirty="0">
                <a:solidFill>
                  <a:srgbClr val="FF0000"/>
                </a:solidFill>
              </a:rPr>
              <a:t>“域”代表特征域；</a:t>
            </a:r>
            <a:endParaRPr lang="en-US" altLang="zh-CN" dirty="0">
              <a:solidFill>
                <a:srgbClr val="FF0000"/>
              </a:solidFill>
            </a:endParaRPr>
          </a:p>
          <a:p>
            <a:r>
              <a:rPr lang="zh-CN" altLang="en-US" dirty="0">
                <a:solidFill>
                  <a:srgbClr val="FF0000"/>
                </a:solidFill>
              </a:rPr>
              <a:t>域内的特征一般是采用</a:t>
            </a:r>
            <a:r>
              <a:rPr lang="en-US" altLang="zh-CN" dirty="0">
                <a:solidFill>
                  <a:srgbClr val="FF0000"/>
                </a:solidFill>
              </a:rPr>
              <a:t>one-hot</a:t>
            </a:r>
            <a:r>
              <a:rPr lang="zh-CN" altLang="en-US" dirty="0">
                <a:solidFill>
                  <a:srgbClr val="FF0000"/>
                </a:solidFill>
              </a:rPr>
              <a:t>编码形成的一段</a:t>
            </a:r>
            <a:r>
              <a:rPr lang="en-US" altLang="zh-CN" dirty="0">
                <a:solidFill>
                  <a:srgbClr val="FF0000"/>
                </a:solidFill>
              </a:rPr>
              <a:t>one-hot</a:t>
            </a:r>
            <a:r>
              <a:rPr lang="zh-CN" altLang="en-US" dirty="0">
                <a:solidFill>
                  <a:srgbClr val="FF0000"/>
                </a:solidFill>
              </a:rPr>
              <a:t>特征向量；</a:t>
            </a:r>
            <a:endParaRPr lang="en-US" altLang="zh-CN" dirty="0">
              <a:solidFill>
                <a:srgbClr val="FF0000"/>
              </a:solidFill>
            </a:endParaRPr>
          </a:p>
          <a:p>
            <a:endParaRPr lang="en-US" altLang="zh-CN" dirty="0">
              <a:solidFill>
                <a:srgbClr val="FF0000"/>
              </a:solidFill>
            </a:endParaRPr>
          </a:p>
          <a:p>
            <a:pPr marL="285750" indent="-285750">
              <a:buFont typeface="Wingdings" panose="05000000000000000000" pitchFamily="2" charset="2"/>
              <a:buChar char="n"/>
            </a:pPr>
            <a:r>
              <a:rPr lang="zh-CN" altLang="en-US" dirty="0"/>
              <a:t>在</a:t>
            </a:r>
            <a:r>
              <a:rPr lang="en-US" altLang="zh-CN" dirty="0"/>
              <a:t>FFM</a:t>
            </a:r>
            <a:r>
              <a:rPr lang="zh-CN" altLang="en-US" dirty="0"/>
              <a:t>模型的训练过程中，需要学习</a:t>
            </a:r>
            <a:r>
              <a:rPr lang="en-US" altLang="zh-CN" dirty="0"/>
              <a:t>n</a:t>
            </a:r>
            <a:r>
              <a:rPr lang="zh-CN" altLang="en-US" dirty="0"/>
              <a:t>个特征在</a:t>
            </a:r>
            <a:r>
              <a:rPr lang="en-US" altLang="zh-CN" dirty="0"/>
              <a:t>f</a:t>
            </a:r>
            <a:r>
              <a:rPr lang="zh-CN" altLang="en-US" dirty="0"/>
              <a:t>个域上的</a:t>
            </a:r>
            <a:r>
              <a:rPr lang="en-US" altLang="zh-CN" dirty="0"/>
              <a:t>k</a:t>
            </a:r>
            <a:r>
              <a:rPr lang="zh-CN" altLang="en-US" dirty="0"/>
              <a:t>维隐向量，参数数量共</a:t>
            </a:r>
            <a:r>
              <a:rPr lang="en-US" altLang="zh-CN" dirty="0"/>
              <a:t>n*k*f</a:t>
            </a:r>
            <a:r>
              <a:rPr lang="zh-CN" altLang="en-US" dirty="0"/>
              <a:t>个</a:t>
            </a:r>
            <a:r>
              <a:rPr lang="en-US" altLang="zh-CN" dirty="0"/>
              <a:t>.</a:t>
            </a:r>
          </a:p>
          <a:p>
            <a:pPr marL="285750" indent="-285750">
              <a:buFont typeface="Wingdings" panose="05000000000000000000" pitchFamily="2" charset="2"/>
              <a:buChar char="n"/>
            </a:pPr>
            <a:r>
              <a:rPr lang="zh-CN" altLang="en-US" dirty="0"/>
              <a:t>复杂度和参数个数上升，需要在效果和工程投入之间权衡</a:t>
            </a:r>
            <a:r>
              <a:rPr lang="en-US" altLang="zh-CN" dirty="0"/>
              <a:t>.</a:t>
            </a:r>
            <a:endParaRPr lang="zh-CN" altLang="en-US" dirty="0"/>
          </a:p>
        </p:txBody>
      </p:sp>
    </p:spTree>
    <p:extLst>
      <p:ext uri="{BB962C8B-B14F-4D97-AF65-F5344CB8AC3E}">
        <p14:creationId xmlns:p14="http://schemas.microsoft.com/office/powerpoint/2010/main" val="2723994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10365155" y="248547"/>
            <a:ext cx="902811" cy="523220"/>
          </a:xfrm>
          <a:prstGeom prst="rect">
            <a:avLst/>
          </a:prstGeom>
          <a:noFill/>
        </p:spPr>
        <p:txBody>
          <a:bodyPr wrap="none" rtlCol="0">
            <a:spAutoFit/>
          </a:bodyPr>
          <a:lstStyle/>
          <a:p>
            <a:r>
              <a:rPr lang="zh-CN" altLang="en-US"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rPr>
              <a:t>回顾</a:t>
            </a:r>
            <a:endParaRPr lang="en-US" altLang="zh-CN"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endParaRPr>
          </a:p>
        </p:txBody>
      </p:sp>
      <p:pic>
        <p:nvPicPr>
          <p:cNvPr id="7" name="图片 6">
            <a:extLst>
              <a:ext uri="{FF2B5EF4-FFF2-40B4-BE49-F238E27FC236}">
                <a16:creationId xmlns:a16="http://schemas.microsoft.com/office/drawing/2014/main" id="{96EDE961-D71C-4CC8-813A-4CAD8ADEF25D}"/>
              </a:ext>
            </a:extLst>
          </p:cNvPr>
          <p:cNvPicPr>
            <a:picLocks noChangeAspect="1"/>
          </p:cNvPicPr>
          <p:nvPr/>
        </p:nvPicPr>
        <p:blipFill>
          <a:blip r:embed="rId4"/>
          <a:stretch>
            <a:fillRect/>
          </a:stretch>
        </p:blipFill>
        <p:spPr>
          <a:xfrm>
            <a:off x="864639" y="1531759"/>
            <a:ext cx="5904023" cy="1292230"/>
          </a:xfrm>
          <a:prstGeom prst="rect">
            <a:avLst/>
          </a:prstGeom>
        </p:spPr>
      </p:pic>
      <p:pic>
        <p:nvPicPr>
          <p:cNvPr id="10" name="图片 9">
            <a:extLst>
              <a:ext uri="{FF2B5EF4-FFF2-40B4-BE49-F238E27FC236}">
                <a16:creationId xmlns:a16="http://schemas.microsoft.com/office/drawing/2014/main" id="{E26E052A-41A0-45F3-BF07-72E5F1522ED0}"/>
              </a:ext>
            </a:extLst>
          </p:cNvPr>
          <p:cNvPicPr>
            <a:picLocks noChangeAspect="1"/>
          </p:cNvPicPr>
          <p:nvPr/>
        </p:nvPicPr>
        <p:blipFill>
          <a:blip r:embed="rId5"/>
          <a:stretch>
            <a:fillRect/>
          </a:stretch>
        </p:blipFill>
        <p:spPr>
          <a:xfrm>
            <a:off x="703372" y="3531476"/>
            <a:ext cx="4743830" cy="2060028"/>
          </a:xfrm>
          <a:prstGeom prst="rect">
            <a:avLst/>
          </a:prstGeom>
        </p:spPr>
      </p:pic>
      <p:pic>
        <p:nvPicPr>
          <p:cNvPr id="12" name="图片 11">
            <a:extLst>
              <a:ext uri="{FF2B5EF4-FFF2-40B4-BE49-F238E27FC236}">
                <a16:creationId xmlns:a16="http://schemas.microsoft.com/office/drawing/2014/main" id="{FE229FCE-959E-45E6-8B88-ECD555E9D36D}"/>
              </a:ext>
            </a:extLst>
          </p:cNvPr>
          <p:cNvPicPr>
            <a:picLocks noChangeAspect="1"/>
          </p:cNvPicPr>
          <p:nvPr/>
        </p:nvPicPr>
        <p:blipFill>
          <a:blip r:embed="rId6"/>
          <a:stretch>
            <a:fillRect/>
          </a:stretch>
        </p:blipFill>
        <p:spPr>
          <a:xfrm>
            <a:off x="5818509" y="3531476"/>
            <a:ext cx="5670119" cy="1951362"/>
          </a:xfrm>
          <a:prstGeom prst="rect">
            <a:avLst/>
          </a:prstGeom>
        </p:spPr>
      </p:pic>
      <p:sp>
        <p:nvSpPr>
          <p:cNvPr id="14" name="文本框 13">
            <a:extLst>
              <a:ext uri="{FF2B5EF4-FFF2-40B4-BE49-F238E27FC236}">
                <a16:creationId xmlns:a16="http://schemas.microsoft.com/office/drawing/2014/main" id="{29815FDA-C12C-468A-BD6A-5778C1178919}"/>
              </a:ext>
            </a:extLst>
          </p:cNvPr>
          <p:cNvSpPr txBox="1"/>
          <p:nvPr/>
        </p:nvSpPr>
        <p:spPr>
          <a:xfrm>
            <a:off x="1093076" y="5820993"/>
            <a:ext cx="6096000" cy="369332"/>
          </a:xfrm>
          <a:prstGeom prst="rect">
            <a:avLst/>
          </a:prstGeom>
          <a:noFill/>
        </p:spPr>
        <p:txBody>
          <a:bodyPr wrap="square">
            <a:spAutoFit/>
          </a:bodyPr>
          <a:lstStyle/>
          <a:p>
            <a:r>
              <a:rPr lang="zh-CN" altLang="en-US" dirty="0"/>
              <a:t>泛化能力强，但记忆能力有所减弱</a:t>
            </a:r>
          </a:p>
        </p:txBody>
      </p:sp>
      <p:sp>
        <p:nvSpPr>
          <p:cNvPr id="16" name="文本框 15">
            <a:extLst>
              <a:ext uri="{FF2B5EF4-FFF2-40B4-BE49-F238E27FC236}">
                <a16:creationId xmlns:a16="http://schemas.microsoft.com/office/drawing/2014/main" id="{1F7ADF55-C3E2-4AB9-9A37-2C2535B02C76}"/>
              </a:ext>
            </a:extLst>
          </p:cNvPr>
          <p:cNvSpPr txBox="1"/>
          <p:nvPr/>
        </p:nvSpPr>
        <p:spPr>
          <a:xfrm>
            <a:off x="6400800" y="5820993"/>
            <a:ext cx="6096000" cy="369332"/>
          </a:xfrm>
          <a:prstGeom prst="rect">
            <a:avLst/>
          </a:prstGeom>
          <a:noFill/>
        </p:spPr>
        <p:txBody>
          <a:bodyPr wrap="square">
            <a:spAutoFit/>
          </a:bodyPr>
          <a:lstStyle/>
          <a:p>
            <a:r>
              <a:rPr lang="zh-CN" altLang="en-US" dirty="0"/>
              <a:t>权重数量和训练复杂度升高</a:t>
            </a:r>
          </a:p>
        </p:txBody>
      </p:sp>
    </p:spTree>
    <p:extLst>
      <p:ext uri="{BB962C8B-B14F-4D97-AF65-F5344CB8AC3E}">
        <p14:creationId xmlns:p14="http://schemas.microsoft.com/office/powerpoint/2010/main" val="3097312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9968633" y="301052"/>
            <a:ext cx="1620957" cy="523220"/>
          </a:xfrm>
          <a:prstGeom prst="rect">
            <a:avLst/>
          </a:prstGeom>
          <a:noFill/>
        </p:spPr>
        <p:txBody>
          <a:bodyPr wrap="none" rtlCol="0">
            <a:spAutoFit/>
          </a:bodyPr>
          <a:lstStyle/>
          <a:p>
            <a:r>
              <a:rPr lang="zh-CN" altLang="en-US"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rPr>
              <a:t>本周作业</a:t>
            </a:r>
            <a:endParaRPr lang="en-US" altLang="zh-CN"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7" name="内容占位符 2">
            <a:extLst>
              <a:ext uri="{FF2B5EF4-FFF2-40B4-BE49-F238E27FC236}">
                <a16:creationId xmlns:a16="http://schemas.microsoft.com/office/drawing/2014/main" id="{E108A34C-DD47-417A-B26D-8C781F33BE69}"/>
              </a:ext>
            </a:extLst>
          </p:cNvPr>
          <p:cNvSpPr>
            <a:spLocks noGrp="1"/>
          </p:cNvSpPr>
          <p:nvPr>
            <p:ph idx="1"/>
          </p:nvPr>
        </p:nvSpPr>
        <p:spPr>
          <a:xfrm>
            <a:off x="838200" y="1760311"/>
            <a:ext cx="10515600" cy="4351338"/>
          </a:xfrm>
        </p:spPr>
        <p:txBody>
          <a:bodyPr>
            <a:normAutofit/>
          </a:bodyPr>
          <a:lstStyle/>
          <a:p>
            <a:pPr marL="457200" indent="-457200">
              <a:lnSpc>
                <a:spcPct val="110000"/>
              </a:lnSpc>
              <a:buFont typeface="+mj-lt"/>
              <a:buAutoNum type="arabicPeriod"/>
            </a:pPr>
            <a:r>
              <a:rPr lang="zh-CN" altLang="en-US" sz="1900" kern="100" dirty="0">
                <a:latin typeface="宋体" panose="02010600030101010101" pitchFamily="2" charset="-122"/>
                <a:ea typeface="宋体" panose="02010600030101010101" pitchFamily="2" charset="-122"/>
              </a:rPr>
              <a:t>自学</a:t>
            </a:r>
            <a:r>
              <a:rPr lang="en-US" altLang="zh-CN" sz="1900" kern="100" dirty="0">
                <a:latin typeface="宋体" panose="02010600030101010101" pitchFamily="2" charset="-122"/>
                <a:ea typeface="宋体" panose="02010600030101010101" pitchFamily="2" charset="-122"/>
              </a:rPr>
              <a:t>SVM</a:t>
            </a:r>
            <a:r>
              <a:rPr lang="zh-CN" altLang="en-US" sz="1900" kern="100" dirty="0">
                <a:latin typeface="宋体" panose="02010600030101010101" pitchFamily="2" charset="-122"/>
                <a:ea typeface="宋体" panose="02010600030101010101" pitchFamily="2" charset="-122"/>
              </a:rPr>
              <a:t>，</a:t>
            </a:r>
            <a:r>
              <a:rPr lang="en-US" altLang="zh-CN" sz="1900" kern="100" dirty="0" err="1">
                <a:latin typeface="宋体" panose="02010600030101010101" pitchFamily="2" charset="-122"/>
                <a:ea typeface="宋体" panose="02010600030101010101" pitchFamily="2" charset="-122"/>
              </a:rPr>
              <a:t>Baysian</a:t>
            </a:r>
            <a:r>
              <a:rPr lang="zh-CN" altLang="en-US" sz="1900" kern="100" dirty="0">
                <a:latin typeface="宋体" panose="02010600030101010101" pitchFamily="2" charset="-122"/>
                <a:ea typeface="宋体" panose="02010600030101010101" pitchFamily="2" charset="-122"/>
              </a:rPr>
              <a:t>，</a:t>
            </a:r>
            <a:r>
              <a:rPr lang="en-US" altLang="zh-CN" sz="1900" kern="100" dirty="0">
                <a:latin typeface="宋体" panose="02010600030101010101" pitchFamily="2" charset="-122"/>
                <a:ea typeface="宋体" panose="02010600030101010101" pitchFamily="2" charset="-122"/>
              </a:rPr>
              <a:t>Tree</a:t>
            </a:r>
            <a:r>
              <a:rPr lang="zh-CN" altLang="en-US" sz="1900" kern="100" dirty="0">
                <a:latin typeface="宋体" panose="02010600030101010101" pitchFamily="2" charset="-122"/>
                <a:ea typeface="宋体" panose="02010600030101010101" pitchFamily="2" charset="-122"/>
              </a:rPr>
              <a:t>类的</a:t>
            </a:r>
            <a:r>
              <a:rPr lang="en-US" altLang="zh-CN" sz="1900" kern="100" dirty="0">
                <a:latin typeface="宋体" panose="02010600030101010101" pitchFamily="2" charset="-122"/>
                <a:ea typeface="宋体" panose="02010600030101010101" pitchFamily="2" charset="-122"/>
              </a:rPr>
              <a:t>ML</a:t>
            </a:r>
            <a:r>
              <a:rPr lang="zh-CN" altLang="en-US" sz="1900" kern="100" dirty="0">
                <a:latin typeface="宋体" panose="02010600030101010101" pitchFamily="2" charset="-122"/>
                <a:ea typeface="宋体" panose="02010600030101010101" pitchFamily="2" charset="-122"/>
              </a:rPr>
              <a:t>方法，对比</a:t>
            </a:r>
            <a:r>
              <a:rPr lang="en-US" altLang="zh-CN" sz="1900" kern="100" dirty="0">
                <a:latin typeface="宋体" panose="02010600030101010101" pitchFamily="2" charset="-122"/>
                <a:ea typeface="宋体" panose="02010600030101010101" pitchFamily="2" charset="-122"/>
              </a:rPr>
              <a:t>LR</a:t>
            </a:r>
            <a:r>
              <a:rPr lang="zh-CN" altLang="en-US" sz="1900" kern="100" dirty="0">
                <a:latin typeface="宋体" panose="02010600030101010101" pitchFamily="2" charset="-122"/>
                <a:ea typeface="宋体" panose="02010600030101010101" pitchFamily="2" charset="-122"/>
              </a:rPr>
              <a:t>与其他方法区别．</a:t>
            </a:r>
            <a:endParaRPr lang="en-US" altLang="zh-CN" sz="1900" kern="100" dirty="0">
              <a:latin typeface="宋体" panose="02010600030101010101" pitchFamily="2" charset="-122"/>
              <a:ea typeface="宋体" panose="02010600030101010101" pitchFamily="2" charset="-122"/>
            </a:endParaRPr>
          </a:p>
          <a:p>
            <a:pPr marL="457200" indent="-457200">
              <a:lnSpc>
                <a:spcPct val="110000"/>
              </a:lnSpc>
              <a:buFont typeface="+mj-lt"/>
              <a:buAutoNum type="arabicPeriod"/>
            </a:pPr>
            <a:r>
              <a:rPr lang="en-US" altLang="zh-CN" sz="1800" dirty="0" err="1"/>
              <a:t>AutoFIS</a:t>
            </a:r>
            <a:r>
              <a:rPr lang="zh-CN" altLang="en-US" sz="1900" kern="100" dirty="0">
                <a:latin typeface="宋体" panose="02010600030101010101" pitchFamily="2" charset="-122"/>
                <a:ea typeface="宋体" panose="02010600030101010101" pitchFamily="2" charset="-122"/>
              </a:rPr>
              <a:t>课题小组可扩展本节内容进行资料阅读．</a:t>
            </a:r>
            <a:endParaRPr lang="en-US" altLang="zh-CN" sz="1900" kern="100" dirty="0">
              <a:latin typeface="宋体" panose="02010600030101010101" pitchFamily="2" charset="-122"/>
              <a:ea typeface="宋体" panose="02010600030101010101" pitchFamily="2" charset="-122"/>
            </a:endParaRPr>
          </a:p>
          <a:p>
            <a:pPr marL="0" indent="0">
              <a:lnSpc>
                <a:spcPct val="110000"/>
              </a:lnSpc>
              <a:buNone/>
            </a:pPr>
            <a:r>
              <a:rPr lang="en-US" altLang="zh-CN" sz="1900" kern="100" dirty="0">
                <a:latin typeface="宋体" panose="02010600030101010101" pitchFamily="2" charset="-122"/>
                <a:ea typeface="宋体" panose="02010600030101010101" pitchFamily="2" charset="-122"/>
              </a:rPr>
              <a:t>Reference</a:t>
            </a:r>
            <a:r>
              <a:rPr lang="zh-CN" altLang="en-US" sz="1900" kern="100" dirty="0">
                <a:latin typeface="宋体" panose="02010600030101010101" pitchFamily="2" charset="-122"/>
                <a:ea typeface="宋体" panose="02010600030101010101" pitchFamily="2" charset="-122"/>
              </a:rPr>
              <a:t>：</a:t>
            </a:r>
            <a:endParaRPr lang="en-US" altLang="zh-CN" sz="1900" kern="100" dirty="0">
              <a:latin typeface="宋体" panose="02010600030101010101" pitchFamily="2" charset="-122"/>
              <a:ea typeface="宋体" panose="02010600030101010101" pitchFamily="2" charset="-122"/>
            </a:endParaRPr>
          </a:p>
          <a:p>
            <a:pPr marL="0" indent="0">
              <a:lnSpc>
                <a:spcPct val="110000"/>
              </a:lnSpc>
              <a:buNone/>
            </a:pPr>
            <a:r>
              <a:rPr lang="zh-CN" altLang="en-US" sz="1400" dirty="0">
                <a:hlinkClick r:id="rId4"/>
              </a:rPr>
              <a:t>逻辑回归的原理及</a:t>
            </a:r>
            <a:r>
              <a:rPr lang="en-US" altLang="zh-CN" sz="1400" dirty="0">
                <a:hlinkClick r:id="rId4"/>
              </a:rPr>
              <a:t>Python</a:t>
            </a:r>
            <a:r>
              <a:rPr lang="zh-CN" altLang="en-US" sz="1400" dirty="0">
                <a:hlinkClick r:id="rId4"/>
              </a:rPr>
              <a:t>实现 </a:t>
            </a:r>
            <a:r>
              <a:rPr lang="en-US" altLang="zh-CN" sz="1400" dirty="0">
                <a:hlinkClick r:id="rId4"/>
              </a:rPr>
              <a:t>- </a:t>
            </a:r>
            <a:r>
              <a:rPr lang="zh-CN" altLang="en-US" sz="1400" dirty="0">
                <a:hlinkClick r:id="rId4"/>
              </a:rPr>
              <a:t>知乎 </a:t>
            </a:r>
            <a:r>
              <a:rPr lang="en-US" altLang="zh-CN" sz="1400" dirty="0">
                <a:hlinkClick r:id="rId4"/>
              </a:rPr>
              <a:t>(zhihu.com)</a:t>
            </a:r>
            <a:endParaRPr lang="en-US" altLang="zh-CN" sz="1400" dirty="0"/>
          </a:p>
          <a:p>
            <a:pPr marL="0" indent="0">
              <a:lnSpc>
                <a:spcPct val="110000"/>
              </a:lnSpc>
              <a:buNone/>
            </a:pPr>
            <a:r>
              <a:rPr lang="en-US" altLang="zh-CN" sz="1400" dirty="0">
                <a:hlinkClick r:id="rId5"/>
              </a:rPr>
              <a:t>【</a:t>
            </a:r>
            <a:r>
              <a:rPr lang="zh-CN" altLang="en-US" sz="1400" dirty="0">
                <a:hlinkClick r:id="rId5"/>
              </a:rPr>
              <a:t>机器学习</a:t>
            </a:r>
            <a:r>
              <a:rPr lang="en-US" altLang="zh-CN" sz="1400" dirty="0">
                <a:hlinkClick r:id="rId5"/>
              </a:rPr>
              <a:t>】</a:t>
            </a:r>
            <a:r>
              <a:rPr lang="zh-CN" altLang="en-US" sz="1400" dirty="0">
                <a:hlinkClick r:id="rId5"/>
              </a:rPr>
              <a:t>逻辑回归（非常详细） </a:t>
            </a:r>
            <a:r>
              <a:rPr lang="en-US" altLang="zh-CN" sz="1400" dirty="0">
                <a:hlinkClick r:id="rId5"/>
              </a:rPr>
              <a:t>- </a:t>
            </a:r>
            <a:r>
              <a:rPr lang="zh-CN" altLang="en-US" sz="1400" dirty="0">
                <a:hlinkClick r:id="rId5"/>
              </a:rPr>
              <a:t>知乎 </a:t>
            </a:r>
            <a:r>
              <a:rPr lang="en-US" altLang="zh-CN" sz="1400" dirty="0">
                <a:hlinkClick r:id="rId5"/>
              </a:rPr>
              <a:t>(zhihu.com)</a:t>
            </a:r>
            <a:endParaRPr lang="en-US" altLang="zh-CN" sz="1400" dirty="0"/>
          </a:p>
          <a:p>
            <a:pPr marL="0" indent="0">
              <a:lnSpc>
                <a:spcPct val="110000"/>
              </a:lnSpc>
              <a:buNone/>
            </a:pPr>
            <a:r>
              <a:rPr lang="zh-CN" altLang="en-US" sz="1400" dirty="0">
                <a:hlinkClick r:id="rId6"/>
              </a:rPr>
              <a:t>带你理解朴素贝叶斯分类算法 </a:t>
            </a:r>
            <a:r>
              <a:rPr lang="en-US" altLang="zh-CN" sz="1400" dirty="0">
                <a:hlinkClick r:id="rId6"/>
              </a:rPr>
              <a:t>- </a:t>
            </a:r>
            <a:r>
              <a:rPr lang="zh-CN" altLang="en-US" sz="1400" dirty="0">
                <a:hlinkClick r:id="rId6"/>
              </a:rPr>
              <a:t>知乎 </a:t>
            </a:r>
            <a:r>
              <a:rPr lang="en-US" altLang="zh-CN" sz="1400" dirty="0">
                <a:hlinkClick r:id="rId6"/>
              </a:rPr>
              <a:t>(zhihu.com)</a:t>
            </a:r>
            <a:endParaRPr lang="en-US" altLang="zh-CN" sz="1400" dirty="0"/>
          </a:p>
          <a:p>
            <a:pPr marL="0" indent="0">
              <a:lnSpc>
                <a:spcPct val="110000"/>
              </a:lnSpc>
              <a:buNone/>
            </a:pPr>
            <a:r>
              <a:rPr lang="zh-CN" altLang="en-US" sz="1400" dirty="0">
                <a:hlinkClick r:id="rId7"/>
              </a:rPr>
              <a:t>推荐系统召回四模型之：全能的</a:t>
            </a:r>
            <a:r>
              <a:rPr lang="en-US" altLang="zh-CN" sz="1400" dirty="0">
                <a:hlinkClick r:id="rId7"/>
              </a:rPr>
              <a:t>FM</a:t>
            </a:r>
            <a:r>
              <a:rPr lang="zh-CN" altLang="en-US" sz="1400" dirty="0">
                <a:hlinkClick r:id="rId7"/>
              </a:rPr>
              <a:t>模型 </a:t>
            </a:r>
            <a:r>
              <a:rPr lang="en-US" altLang="zh-CN" sz="1400" dirty="0">
                <a:hlinkClick r:id="rId7"/>
              </a:rPr>
              <a:t>- </a:t>
            </a:r>
            <a:r>
              <a:rPr lang="zh-CN" altLang="en-US" sz="1400" dirty="0">
                <a:hlinkClick r:id="rId7"/>
              </a:rPr>
              <a:t>知乎 </a:t>
            </a:r>
            <a:r>
              <a:rPr lang="en-US" altLang="zh-CN" sz="1400" dirty="0">
                <a:hlinkClick r:id="rId7"/>
              </a:rPr>
              <a:t>(zhihu.com)</a:t>
            </a:r>
            <a:r>
              <a:rPr lang="en-US" altLang="zh-CN" sz="1400" dirty="0"/>
              <a:t> -&gt; </a:t>
            </a:r>
            <a:r>
              <a:rPr lang="zh-CN" altLang="en-US" sz="1400" dirty="0"/>
              <a:t>可能后半部分读不懂，可课堂讨论</a:t>
            </a:r>
            <a:r>
              <a:rPr lang="en-US" altLang="zh-CN" sz="1400" dirty="0"/>
              <a:t>.</a:t>
            </a:r>
            <a:endParaRPr lang="zh-CN" altLang="zh-CN" sz="1400" kern="100" dirty="0">
              <a:effectLst/>
              <a:latin typeface="Times New Roman" panose="02020603050405020304" pitchFamily="18" charset="0"/>
              <a:ea typeface="PMingLiU" panose="02020500000000000000" pitchFamily="18" charset="-120"/>
            </a:endParaRPr>
          </a:p>
        </p:txBody>
      </p:sp>
    </p:spTree>
    <p:extLst>
      <p:ext uri="{BB962C8B-B14F-4D97-AF65-F5344CB8AC3E}">
        <p14:creationId xmlns:p14="http://schemas.microsoft.com/office/powerpoint/2010/main" val="3224713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3735" t="4907" b="6986"/>
          <a:stretch>
            <a:fillRect/>
          </a:stretch>
        </p:blipFill>
        <p:spPr>
          <a:xfrm>
            <a:off x="0" y="-1"/>
            <a:ext cx="12192000" cy="6858001"/>
          </a:xfrm>
          <a:prstGeom prst="rect">
            <a:avLst/>
          </a:prstGeom>
        </p:spPr>
      </p:pic>
      <p:pic>
        <p:nvPicPr>
          <p:cNvPr id="6" name="Picture 2" descr="C:\Users\ASUS\Desktop\bnu\QQ图片20200414155009.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210207" y="191665"/>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2521447" y="2705724"/>
            <a:ext cx="6232634" cy="1446550"/>
          </a:xfrm>
          <a:prstGeom prst="rect">
            <a:avLst/>
          </a:prstGeom>
          <a:noFill/>
        </p:spPr>
        <p:txBody>
          <a:bodyPr wrap="square" rtlCol="0">
            <a:spAutoFit/>
          </a:bodyPr>
          <a:lstStyle/>
          <a:p>
            <a:pPr algn="r"/>
            <a:r>
              <a:rPr lang="en-US" altLang="zh-CN" sz="8800" dirty="0">
                <a:solidFill>
                  <a:srgbClr val="17D3A2"/>
                </a:solidFill>
                <a:latin typeface="OPPOSans H" panose="00020600040101010101" pitchFamily="18" charset="-122"/>
                <a:ea typeface="OPPOSans H" panose="00020600040101010101" pitchFamily="18" charset="-122"/>
                <a:cs typeface="OPPOSans H" panose="00020600040101010101" pitchFamily="18" charset="-122"/>
              </a:rPr>
              <a:t>THANKS</a:t>
            </a:r>
            <a:endParaRPr lang="zh-CN" altLang="en-US" sz="8800" dirty="0">
              <a:solidFill>
                <a:srgbClr val="17D3A2"/>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8" name="TextBox 6"/>
          <p:cNvSpPr txBox="1"/>
          <p:nvPr/>
        </p:nvSpPr>
        <p:spPr>
          <a:xfrm>
            <a:off x="4979348" y="6416234"/>
            <a:ext cx="2233304" cy="307777"/>
          </a:xfrm>
          <a:prstGeom prst="rect">
            <a:avLst/>
          </a:prstGeom>
          <a:noFill/>
        </p:spPr>
        <p:txBody>
          <a:bodyPr wrap="none" rtlCol="0">
            <a:spAutoFit/>
          </a:bodyPr>
          <a:lstStyle/>
          <a:p>
            <a:r>
              <a:rPr lang="en-US" altLang="zh-CN" sz="1400" spc="300" dirty="0">
                <a:solidFill>
                  <a:schemeClr val="bg1"/>
                </a:solidFill>
                <a:latin typeface="OPPOSans L" panose="00020600040101010101" pitchFamily="18" charset="-122"/>
                <a:ea typeface="OPPOSans L" panose="00020600040101010101" pitchFamily="18" charset="-122"/>
                <a:cs typeface="OPPOSans L" panose="00020600040101010101" pitchFamily="18" charset="-122"/>
              </a:rPr>
              <a:t>DESIGNED BY 2xh</a:t>
            </a:r>
            <a:endParaRPr lang="zh-CN" altLang="en-US" sz="1400" spc="300" dirty="0">
              <a:solidFill>
                <a:schemeClr val="bg1"/>
              </a:solidFill>
              <a:latin typeface="OPPOSans L" panose="00020600040101010101" pitchFamily="18" charset="-122"/>
              <a:ea typeface="OPPOSans L" panose="00020600040101010101" pitchFamily="18" charset="-122"/>
              <a:cs typeface="OPPOSans L" panose="00020600040101010101" pitchFamily="18" charset="-122"/>
            </a:endParaRP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1118507"/>
            <a:ext cx="12192000" cy="3568700"/>
          </a:xfrm>
          <a:prstGeom prst="rect">
            <a:avLst/>
          </a:prstGeom>
          <a:solidFill>
            <a:srgbClr val="2E53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B6E0D8"/>
                </a:solidFill>
              </a:rPr>
              <a:t>    </a:t>
            </a:r>
            <a:endParaRPr lang="zh-CN" altLang="en-US" dirty="0">
              <a:solidFill>
                <a:srgbClr val="B6E0D8"/>
              </a:solidFill>
            </a:endParaRPr>
          </a:p>
        </p:txBody>
      </p:sp>
      <p:pic>
        <p:nvPicPr>
          <p:cNvPr id="7" name="Picture 2" descr="C:\Users\ASUS\Desktop\bnu\QQ图片2020041415500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p:cNvSpPr txBox="1"/>
          <p:nvPr/>
        </p:nvSpPr>
        <p:spPr>
          <a:xfrm>
            <a:off x="5640571" y="2408535"/>
            <a:ext cx="6551429" cy="2585323"/>
          </a:xfrm>
          <a:prstGeom prst="rect">
            <a:avLst/>
          </a:prstGeom>
          <a:noFill/>
        </p:spPr>
        <p:txBody>
          <a:bodyPr wrap="square" rtlCol="0">
            <a:spAutoFit/>
          </a:bodyPr>
          <a:lstStyle/>
          <a:p>
            <a:r>
              <a:rPr lang="en-US" altLang="zh-CN" sz="54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rPr>
              <a:t>01</a:t>
            </a:r>
            <a:r>
              <a:rPr lang="zh-CN" altLang="en-US" sz="54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rPr>
              <a:t>逻辑回归</a:t>
            </a:r>
            <a:endParaRPr lang="en-US" altLang="zh-CN" sz="54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endParaRPr>
          </a:p>
          <a:p>
            <a:r>
              <a:rPr lang="en-US" altLang="zh-CN" sz="54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rPr>
              <a:t>Logistic Regression</a:t>
            </a:r>
            <a:endParaRPr lang="zh-CN" altLang="en-US" sz="54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endParaRPr>
          </a:p>
          <a:p>
            <a:endParaRPr lang="zh-CN" altLang="en-US" sz="54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endParaRPr>
          </a:p>
        </p:txBody>
      </p:sp>
      <p:pic>
        <p:nvPicPr>
          <p:cNvPr id="3" name="图片 2" descr="图片包含 户外, 水, 山, 房子&#10;&#10;描述已自动生成"/>
          <p:cNvPicPr>
            <a:picLocks noChangeAspect="1"/>
          </p:cNvPicPr>
          <p:nvPr/>
        </p:nvPicPr>
        <p:blipFill rotWithShape="1">
          <a:blip r:embed="rId3" cstate="print">
            <a:extLst>
              <a:ext uri="{28A0092B-C50C-407E-A947-70E740481C1C}">
                <a14:useLocalDpi xmlns:a14="http://schemas.microsoft.com/office/drawing/2010/main" val="0"/>
              </a:ext>
            </a:extLst>
          </a:blip>
          <a:srcRect r="15765"/>
          <a:stretch>
            <a:fillRect/>
          </a:stretch>
        </p:blipFill>
        <p:spPr>
          <a:xfrm>
            <a:off x="577362" y="2007844"/>
            <a:ext cx="4272268" cy="380387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8220099" y="243336"/>
            <a:ext cx="3383747" cy="523220"/>
          </a:xfrm>
          <a:prstGeom prst="rect">
            <a:avLst/>
          </a:prstGeom>
          <a:noFill/>
        </p:spPr>
        <p:txBody>
          <a:bodyPr wrap="none" rtlCol="0">
            <a:spAutoFit/>
          </a:bodyPr>
          <a:lstStyle/>
          <a:p>
            <a:r>
              <a:rPr lang="en-US" altLang="zh-CN"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rPr>
              <a:t>Logistic</a:t>
            </a:r>
            <a:r>
              <a:rPr lang="zh-CN" altLang="en-US"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rPr>
              <a:t> </a:t>
            </a:r>
            <a:r>
              <a:rPr lang="en-US" altLang="zh-CN"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rPr>
              <a:t>regression</a:t>
            </a:r>
            <a:endParaRPr lang="zh-CN" altLang="en-US"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6" name="内容占位符 2">
            <a:extLst>
              <a:ext uri="{FF2B5EF4-FFF2-40B4-BE49-F238E27FC236}">
                <a16:creationId xmlns:a16="http://schemas.microsoft.com/office/drawing/2014/main" id="{3DBBB794-A95B-4F23-B4C5-1A40B4EE6223}"/>
              </a:ext>
            </a:extLst>
          </p:cNvPr>
          <p:cNvSpPr>
            <a:spLocks noGrp="1"/>
          </p:cNvSpPr>
          <p:nvPr>
            <p:ph idx="1"/>
          </p:nvPr>
        </p:nvSpPr>
        <p:spPr>
          <a:xfrm>
            <a:off x="838200" y="1825625"/>
            <a:ext cx="10515600" cy="4351338"/>
          </a:xfrm>
        </p:spPr>
        <p:txBody>
          <a:bodyPr/>
          <a:lstStyle/>
          <a:p>
            <a:r>
              <a:rPr lang="zh-CN" altLang="en-US" dirty="0">
                <a:solidFill>
                  <a:srgbClr val="FF0000"/>
                </a:solidFill>
              </a:rPr>
              <a:t>首次</a:t>
            </a:r>
            <a:r>
              <a:rPr lang="zh-CN" altLang="en-US" dirty="0"/>
              <a:t>综合利用用户、物品、上下文等多种不同的特征，生成较为“全面”的推荐结果．</a:t>
            </a:r>
            <a:endParaRPr lang="en-US" altLang="zh-CN" dirty="0"/>
          </a:p>
          <a:p>
            <a:r>
              <a:rPr lang="zh-CN" altLang="en-US" dirty="0"/>
              <a:t>举例用户物品、上下文特征？</a:t>
            </a:r>
            <a:endParaRPr lang="en-US" altLang="zh-CN" dirty="0"/>
          </a:p>
          <a:p>
            <a:r>
              <a:rPr lang="zh-CN" altLang="en-US" dirty="0"/>
              <a:t>算法简单，但是</a:t>
            </a:r>
            <a:r>
              <a:rPr lang="zh-CN" altLang="en-US" dirty="0">
                <a:solidFill>
                  <a:srgbClr val="FF0000"/>
                </a:solidFill>
              </a:rPr>
              <a:t>感知机中最简单的一种，深度学习的基础性结构．</a:t>
            </a:r>
            <a:endParaRPr lang="en-US" altLang="zh-CN" dirty="0"/>
          </a:p>
          <a:p>
            <a:r>
              <a:rPr lang="zh-CN" altLang="en-US" dirty="0"/>
              <a:t>虽然叫回归，但是利用“分类”思想，对匹配度进行打分．</a:t>
            </a:r>
            <a:endParaRPr lang="en-US" altLang="zh-CN" dirty="0"/>
          </a:p>
          <a:p>
            <a:r>
              <a:rPr lang="zh-CN" altLang="en-US" dirty="0"/>
              <a:t>１：点击，观看，购买等隐式正反馈，０：其他．</a:t>
            </a:r>
            <a:endParaRPr lang="en-US" altLang="zh-CN" dirty="0"/>
          </a:p>
          <a:p>
            <a:r>
              <a:rPr lang="en-US" altLang="zh-CN" dirty="0"/>
              <a:t>LR</a:t>
            </a:r>
            <a:r>
              <a:rPr lang="zh-CN" altLang="en-US" dirty="0"/>
              <a:t>将将推荐问题转换成了一个点击率（</a:t>
            </a:r>
            <a:r>
              <a:rPr lang="en-US" altLang="zh-CN" dirty="0"/>
              <a:t>Click</a:t>
            </a:r>
            <a:r>
              <a:rPr lang="zh-CN" altLang="en-US" dirty="0"/>
              <a:t>　</a:t>
            </a:r>
            <a:r>
              <a:rPr lang="en-US" altLang="zh-CN" dirty="0"/>
              <a:t>Through</a:t>
            </a:r>
            <a:r>
              <a:rPr lang="zh-CN" altLang="en-US" dirty="0"/>
              <a:t>　</a:t>
            </a:r>
            <a:r>
              <a:rPr lang="en-US" altLang="zh-CN" dirty="0"/>
              <a:t>Rate</a:t>
            </a:r>
            <a:r>
              <a:rPr lang="zh-CN" altLang="en-US" dirty="0"/>
              <a:t>，</a:t>
            </a:r>
            <a:r>
              <a:rPr lang="en-US" altLang="zh-CN" dirty="0"/>
              <a:t>CTR)</a:t>
            </a:r>
            <a:r>
              <a:rPr lang="zh-CN" altLang="en-US" dirty="0"/>
              <a:t>预估问题．</a:t>
            </a:r>
          </a:p>
        </p:txBody>
      </p:sp>
    </p:spTree>
    <p:extLst>
      <p:ext uri="{BB962C8B-B14F-4D97-AF65-F5344CB8AC3E}">
        <p14:creationId xmlns:p14="http://schemas.microsoft.com/office/powerpoint/2010/main" val="2184042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54088"/>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E095D23A-907A-43D1-BB2D-08BAAA7B4160}"/>
              </a:ext>
            </a:extLst>
          </p:cNvPr>
          <p:cNvSpPr txBox="1"/>
          <p:nvPr/>
        </p:nvSpPr>
        <p:spPr>
          <a:xfrm>
            <a:off x="8220099" y="243336"/>
            <a:ext cx="3383747" cy="523220"/>
          </a:xfrm>
          <a:prstGeom prst="rect">
            <a:avLst/>
          </a:prstGeom>
          <a:noFill/>
        </p:spPr>
        <p:txBody>
          <a:bodyPr wrap="none" rtlCol="0">
            <a:spAutoFit/>
          </a:bodyPr>
          <a:lstStyle/>
          <a:p>
            <a:r>
              <a:rPr lang="en-US" altLang="zh-CN"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rPr>
              <a:t>Logistic</a:t>
            </a:r>
            <a:r>
              <a:rPr lang="zh-CN" altLang="en-US"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rPr>
              <a:t> </a:t>
            </a:r>
            <a:r>
              <a:rPr lang="en-US" altLang="zh-CN"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rPr>
              <a:t>regression</a:t>
            </a:r>
            <a:endParaRPr lang="zh-CN" altLang="en-US"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2" name="文本框 1">
            <a:extLst>
              <a:ext uri="{FF2B5EF4-FFF2-40B4-BE49-F238E27FC236}">
                <a16:creationId xmlns:a16="http://schemas.microsoft.com/office/drawing/2014/main" id="{F7535CAE-C931-4EB0-B74A-FA72CD42BD90}"/>
              </a:ext>
            </a:extLst>
          </p:cNvPr>
          <p:cNvSpPr txBox="1"/>
          <p:nvPr/>
        </p:nvSpPr>
        <p:spPr>
          <a:xfrm>
            <a:off x="893381" y="1103586"/>
            <a:ext cx="3268717" cy="523220"/>
          </a:xfrm>
          <a:prstGeom prst="rect">
            <a:avLst/>
          </a:prstGeom>
          <a:noFill/>
        </p:spPr>
        <p:txBody>
          <a:bodyPr wrap="square" rtlCol="0">
            <a:spAutoFit/>
          </a:bodyPr>
          <a:lstStyle/>
          <a:p>
            <a:r>
              <a:rPr lang="zh-CN" altLang="en-US" sz="2800" dirty="0"/>
              <a:t>流程</a:t>
            </a:r>
          </a:p>
        </p:txBody>
      </p:sp>
      <p:sp>
        <p:nvSpPr>
          <p:cNvPr id="8" name="内容占位符 7">
            <a:extLst>
              <a:ext uri="{FF2B5EF4-FFF2-40B4-BE49-F238E27FC236}">
                <a16:creationId xmlns:a16="http://schemas.microsoft.com/office/drawing/2014/main" id="{CACAEF02-CFFD-46EC-925A-4C34A21289CD}"/>
              </a:ext>
            </a:extLst>
          </p:cNvPr>
          <p:cNvSpPr>
            <a:spLocks noGrp="1"/>
          </p:cNvSpPr>
          <p:nvPr>
            <p:ph idx="1"/>
          </p:nvPr>
        </p:nvSpPr>
        <p:spPr/>
        <p:txBody>
          <a:bodyPr/>
          <a:lstStyle/>
          <a:p>
            <a:r>
              <a:rPr lang="en-US" altLang="zh-CN" dirty="0"/>
              <a:t>Data Preprocessing: </a:t>
            </a:r>
            <a:r>
              <a:rPr lang="zh-CN" altLang="en-US" dirty="0"/>
              <a:t>将用户年龄、性别、物品属性、物品描述、当前时间、当前地点等特征转换成数值型特征向量。</a:t>
            </a:r>
            <a:endParaRPr lang="en-US" altLang="zh-CN" dirty="0"/>
          </a:p>
          <a:p>
            <a:r>
              <a:rPr lang="en-US" altLang="zh-CN" dirty="0"/>
              <a:t>Train: </a:t>
            </a:r>
            <a:r>
              <a:rPr lang="zh-CN" altLang="en-US" dirty="0"/>
              <a:t>确定逻辑回归模型的优化目标（以优化“点击率”为例），利用已有样本数据对逻辑回归模型进行训练，确定逻辑回归模型的内部参数。</a:t>
            </a:r>
            <a:endParaRPr lang="en-US" altLang="zh-CN" dirty="0"/>
          </a:p>
          <a:p>
            <a:r>
              <a:rPr lang="en-US" altLang="zh-CN" dirty="0"/>
              <a:t>Predict: </a:t>
            </a:r>
            <a:r>
              <a:rPr lang="zh-CN" altLang="en-US" dirty="0"/>
              <a:t>在模型服务阶段，将特征向量输人逻辑回归模型，经过逻辑回归模型的推断，得到用户“点击”（这里用点击作为推荐系统正反馈行为的例子）物品的概率。</a:t>
            </a:r>
            <a:endParaRPr lang="en-US" altLang="zh-CN" dirty="0"/>
          </a:p>
          <a:p>
            <a:r>
              <a:rPr lang="zh-CN" altLang="en-US" dirty="0"/>
              <a:t>利用“点击”概率对所有候选物品进行排序，得到推荐列表。</a:t>
            </a:r>
          </a:p>
        </p:txBody>
      </p:sp>
    </p:spTree>
    <p:extLst>
      <p:ext uri="{BB962C8B-B14F-4D97-AF65-F5344CB8AC3E}">
        <p14:creationId xmlns:p14="http://schemas.microsoft.com/office/powerpoint/2010/main" val="1155520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54088"/>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E095D23A-907A-43D1-BB2D-08BAAA7B4160}"/>
              </a:ext>
            </a:extLst>
          </p:cNvPr>
          <p:cNvSpPr txBox="1"/>
          <p:nvPr/>
        </p:nvSpPr>
        <p:spPr>
          <a:xfrm>
            <a:off x="8220099" y="243336"/>
            <a:ext cx="3383747" cy="523220"/>
          </a:xfrm>
          <a:prstGeom prst="rect">
            <a:avLst/>
          </a:prstGeom>
          <a:noFill/>
        </p:spPr>
        <p:txBody>
          <a:bodyPr wrap="none" rtlCol="0">
            <a:spAutoFit/>
          </a:bodyPr>
          <a:lstStyle/>
          <a:p>
            <a:r>
              <a:rPr lang="en-US" altLang="zh-CN"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rPr>
              <a:t>Logistic</a:t>
            </a:r>
            <a:r>
              <a:rPr lang="zh-CN" altLang="en-US"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rPr>
              <a:t> </a:t>
            </a:r>
            <a:r>
              <a:rPr lang="en-US" altLang="zh-CN"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rPr>
              <a:t>regression</a:t>
            </a:r>
            <a:endParaRPr lang="zh-CN" altLang="en-US"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2" name="文本框 1">
            <a:extLst>
              <a:ext uri="{FF2B5EF4-FFF2-40B4-BE49-F238E27FC236}">
                <a16:creationId xmlns:a16="http://schemas.microsoft.com/office/drawing/2014/main" id="{F7535CAE-C931-4EB0-B74A-FA72CD42BD90}"/>
              </a:ext>
            </a:extLst>
          </p:cNvPr>
          <p:cNvSpPr txBox="1"/>
          <p:nvPr/>
        </p:nvSpPr>
        <p:spPr>
          <a:xfrm>
            <a:off x="893381" y="1103586"/>
            <a:ext cx="3268717" cy="523220"/>
          </a:xfrm>
          <a:prstGeom prst="rect">
            <a:avLst/>
          </a:prstGeom>
          <a:noFill/>
        </p:spPr>
        <p:txBody>
          <a:bodyPr wrap="square" rtlCol="0">
            <a:spAutoFit/>
          </a:bodyPr>
          <a:lstStyle/>
          <a:p>
            <a:r>
              <a:rPr lang="zh-CN" altLang="en-US" sz="2800" dirty="0"/>
              <a:t>数学形式</a:t>
            </a:r>
          </a:p>
        </p:txBody>
      </p:sp>
      <p:sp>
        <p:nvSpPr>
          <p:cNvPr id="5" name="内容占位符 4">
            <a:extLst>
              <a:ext uri="{FF2B5EF4-FFF2-40B4-BE49-F238E27FC236}">
                <a16:creationId xmlns:a16="http://schemas.microsoft.com/office/drawing/2014/main" id="{7E57257C-3F06-4B4B-9B45-CCB88B6DEF5F}"/>
              </a:ext>
            </a:extLst>
          </p:cNvPr>
          <p:cNvSpPr>
            <a:spLocks noGrp="1"/>
          </p:cNvSpPr>
          <p:nvPr>
            <p:ph idx="1"/>
          </p:nvPr>
        </p:nvSpPr>
        <p:spPr>
          <a:xfrm>
            <a:off x="893381" y="3020410"/>
            <a:ext cx="1978572" cy="817180"/>
          </a:xfrm>
        </p:spPr>
        <p:txBody>
          <a:bodyPr>
            <a:normAutofit/>
          </a:bodyPr>
          <a:lstStyle/>
          <a:p>
            <a:pPr marL="0" indent="0">
              <a:buNone/>
            </a:pPr>
            <a:r>
              <a:rPr lang="zh-CN" altLang="en-US" sz="2000" dirty="0"/>
              <a:t>输入特征向量</a:t>
            </a:r>
          </a:p>
        </p:txBody>
      </p:sp>
      <p:pic>
        <p:nvPicPr>
          <p:cNvPr id="9" name="图片 8">
            <a:extLst>
              <a:ext uri="{FF2B5EF4-FFF2-40B4-BE49-F238E27FC236}">
                <a16:creationId xmlns:a16="http://schemas.microsoft.com/office/drawing/2014/main" id="{246CE68E-BC7C-4E33-ABBD-3D03F9BA762C}"/>
              </a:ext>
            </a:extLst>
          </p:cNvPr>
          <p:cNvPicPr>
            <a:picLocks noChangeAspect="1"/>
          </p:cNvPicPr>
          <p:nvPr/>
        </p:nvPicPr>
        <p:blipFill>
          <a:blip r:embed="rId4"/>
          <a:stretch>
            <a:fillRect/>
          </a:stretch>
        </p:blipFill>
        <p:spPr>
          <a:xfrm>
            <a:off x="2972949" y="2242452"/>
            <a:ext cx="7591425" cy="3362325"/>
          </a:xfrm>
          <a:prstGeom prst="rect">
            <a:avLst/>
          </a:prstGeom>
        </p:spPr>
      </p:pic>
      <p:sp>
        <p:nvSpPr>
          <p:cNvPr id="11" name="文本框 10">
            <a:extLst>
              <a:ext uri="{FF2B5EF4-FFF2-40B4-BE49-F238E27FC236}">
                <a16:creationId xmlns:a16="http://schemas.microsoft.com/office/drawing/2014/main" id="{CEB34C30-D1AF-4CB2-A4B1-0CD4874ED71F}"/>
              </a:ext>
            </a:extLst>
          </p:cNvPr>
          <p:cNvSpPr txBox="1"/>
          <p:nvPr/>
        </p:nvSpPr>
        <p:spPr>
          <a:xfrm>
            <a:off x="3394841" y="1774631"/>
            <a:ext cx="6096000" cy="646331"/>
          </a:xfrm>
          <a:prstGeom prst="rect">
            <a:avLst/>
          </a:prstGeom>
          <a:noFill/>
        </p:spPr>
        <p:txBody>
          <a:bodyPr wrap="square">
            <a:spAutoFit/>
          </a:bodyPr>
          <a:lstStyle/>
          <a:p>
            <a:r>
              <a:rPr lang="zh-CN" altLang="en-US" dirty="0"/>
              <a:t>为各特征赋予</a:t>
            </a:r>
            <a:endParaRPr lang="en-US" altLang="zh-CN" dirty="0"/>
          </a:p>
          <a:p>
            <a:r>
              <a:rPr lang="zh-CN" altLang="en-US" dirty="0"/>
              <a:t>相应的权重</a:t>
            </a:r>
          </a:p>
        </p:txBody>
      </p:sp>
      <p:sp>
        <p:nvSpPr>
          <p:cNvPr id="13" name="文本框 12">
            <a:extLst>
              <a:ext uri="{FF2B5EF4-FFF2-40B4-BE49-F238E27FC236}">
                <a16:creationId xmlns:a16="http://schemas.microsoft.com/office/drawing/2014/main" id="{2A67889B-B8A9-4F50-8719-5765BB01BD1C}"/>
              </a:ext>
            </a:extLst>
          </p:cNvPr>
          <p:cNvSpPr txBox="1"/>
          <p:nvPr/>
        </p:nvSpPr>
        <p:spPr>
          <a:xfrm>
            <a:off x="4887310" y="2835744"/>
            <a:ext cx="6096000" cy="369332"/>
          </a:xfrm>
          <a:prstGeom prst="rect">
            <a:avLst/>
          </a:prstGeom>
          <a:noFill/>
        </p:spPr>
        <p:txBody>
          <a:bodyPr wrap="square">
            <a:spAutoFit/>
          </a:bodyPr>
          <a:lstStyle/>
          <a:p>
            <a:r>
              <a:rPr lang="zh-CN" altLang="en-US" dirty="0"/>
              <a:t>加权求和</a:t>
            </a:r>
          </a:p>
        </p:txBody>
      </p:sp>
      <p:sp>
        <p:nvSpPr>
          <p:cNvPr id="15" name="文本框 14">
            <a:extLst>
              <a:ext uri="{FF2B5EF4-FFF2-40B4-BE49-F238E27FC236}">
                <a16:creationId xmlns:a16="http://schemas.microsoft.com/office/drawing/2014/main" id="{69EB25EB-2436-4018-884D-3D51A5F9622E}"/>
              </a:ext>
            </a:extLst>
          </p:cNvPr>
          <p:cNvSpPr txBox="1"/>
          <p:nvPr/>
        </p:nvSpPr>
        <p:spPr>
          <a:xfrm>
            <a:off x="6768661" y="2101545"/>
            <a:ext cx="6096000" cy="646331"/>
          </a:xfrm>
          <a:prstGeom prst="rect">
            <a:avLst/>
          </a:prstGeom>
          <a:noFill/>
        </p:spPr>
        <p:txBody>
          <a:bodyPr wrap="square">
            <a:spAutoFit/>
          </a:bodyPr>
          <a:lstStyle/>
          <a:p>
            <a:r>
              <a:rPr lang="en-US" altLang="zh-CN" dirty="0"/>
              <a:t>Sigmoid</a:t>
            </a:r>
          </a:p>
          <a:p>
            <a:r>
              <a:rPr lang="zh-CN" altLang="en-US" dirty="0"/>
              <a:t>映射到0~1的区间</a:t>
            </a:r>
          </a:p>
        </p:txBody>
      </p:sp>
      <p:pic>
        <p:nvPicPr>
          <p:cNvPr id="17" name="图片 16">
            <a:extLst>
              <a:ext uri="{FF2B5EF4-FFF2-40B4-BE49-F238E27FC236}">
                <a16:creationId xmlns:a16="http://schemas.microsoft.com/office/drawing/2014/main" id="{77B45DB1-2AC4-4C46-B3BF-D5D6C0A2F561}"/>
              </a:ext>
            </a:extLst>
          </p:cNvPr>
          <p:cNvPicPr>
            <a:picLocks noChangeAspect="1"/>
          </p:cNvPicPr>
          <p:nvPr/>
        </p:nvPicPr>
        <p:blipFill>
          <a:blip r:embed="rId5"/>
          <a:stretch>
            <a:fillRect/>
          </a:stretch>
        </p:blipFill>
        <p:spPr>
          <a:xfrm>
            <a:off x="8873584" y="4082865"/>
            <a:ext cx="1971675" cy="742950"/>
          </a:xfrm>
          <a:prstGeom prst="rect">
            <a:avLst/>
          </a:prstGeom>
        </p:spPr>
      </p:pic>
      <p:pic>
        <p:nvPicPr>
          <p:cNvPr id="19" name="图片 18">
            <a:extLst>
              <a:ext uri="{FF2B5EF4-FFF2-40B4-BE49-F238E27FC236}">
                <a16:creationId xmlns:a16="http://schemas.microsoft.com/office/drawing/2014/main" id="{A4925F17-E6C9-4FB0-9D68-928246456367}"/>
              </a:ext>
            </a:extLst>
          </p:cNvPr>
          <p:cNvPicPr>
            <a:picLocks noChangeAspect="1"/>
          </p:cNvPicPr>
          <p:nvPr/>
        </p:nvPicPr>
        <p:blipFill>
          <a:blip r:embed="rId6"/>
          <a:stretch>
            <a:fillRect/>
          </a:stretch>
        </p:blipFill>
        <p:spPr>
          <a:xfrm>
            <a:off x="4681537" y="5661627"/>
            <a:ext cx="2828925" cy="762000"/>
          </a:xfrm>
          <a:prstGeom prst="rect">
            <a:avLst/>
          </a:prstGeom>
        </p:spPr>
      </p:pic>
    </p:spTree>
    <p:extLst>
      <p:ext uri="{BB962C8B-B14F-4D97-AF65-F5344CB8AC3E}">
        <p14:creationId xmlns:p14="http://schemas.microsoft.com/office/powerpoint/2010/main" val="1901588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54088"/>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E095D23A-907A-43D1-BB2D-08BAAA7B4160}"/>
              </a:ext>
            </a:extLst>
          </p:cNvPr>
          <p:cNvSpPr txBox="1"/>
          <p:nvPr/>
        </p:nvSpPr>
        <p:spPr>
          <a:xfrm>
            <a:off x="8220099" y="243336"/>
            <a:ext cx="3383747" cy="523220"/>
          </a:xfrm>
          <a:prstGeom prst="rect">
            <a:avLst/>
          </a:prstGeom>
          <a:noFill/>
        </p:spPr>
        <p:txBody>
          <a:bodyPr wrap="none" rtlCol="0">
            <a:spAutoFit/>
          </a:bodyPr>
          <a:lstStyle/>
          <a:p>
            <a:r>
              <a:rPr lang="en-US" altLang="zh-CN"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rPr>
              <a:t>Logistic</a:t>
            </a:r>
            <a:r>
              <a:rPr lang="zh-CN" altLang="en-US"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rPr>
              <a:t> </a:t>
            </a:r>
            <a:r>
              <a:rPr lang="en-US" altLang="zh-CN"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rPr>
              <a:t>regression</a:t>
            </a:r>
            <a:endParaRPr lang="zh-CN" altLang="en-US"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2" name="文本框 1">
            <a:extLst>
              <a:ext uri="{FF2B5EF4-FFF2-40B4-BE49-F238E27FC236}">
                <a16:creationId xmlns:a16="http://schemas.microsoft.com/office/drawing/2014/main" id="{F7535CAE-C931-4EB0-B74A-FA72CD42BD90}"/>
              </a:ext>
            </a:extLst>
          </p:cNvPr>
          <p:cNvSpPr txBox="1"/>
          <p:nvPr/>
        </p:nvSpPr>
        <p:spPr>
          <a:xfrm>
            <a:off x="893381" y="1103586"/>
            <a:ext cx="4193626" cy="523220"/>
          </a:xfrm>
          <a:prstGeom prst="rect">
            <a:avLst/>
          </a:prstGeom>
          <a:noFill/>
        </p:spPr>
        <p:txBody>
          <a:bodyPr wrap="square" rtlCol="0">
            <a:spAutoFit/>
          </a:bodyPr>
          <a:lstStyle/>
          <a:p>
            <a:r>
              <a:rPr lang="zh-CN" altLang="en-US" sz="2800" dirty="0"/>
              <a:t>权重向量</a:t>
            </a:r>
            <a:r>
              <a:rPr lang="en-US" altLang="zh-CN" sz="2800" dirty="0"/>
              <a:t>W</a:t>
            </a:r>
            <a:r>
              <a:rPr lang="zh-CN" altLang="en-US" sz="2800" dirty="0"/>
              <a:t>的训练方法</a:t>
            </a:r>
          </a:p>
        </p:txBody>
      </p:sp>
      <p:sp>
        <p:nvSpPr>
          <p:cNvPr id="7" name="内容占位符 6">
            <a:extLst>
              <a:ext uri="{FF2B5EF4-FFF2-40B4-BE49-F238E27FC236}">
                <a16:creationId xmlns:a16="http://schemas.microsoft.com/office/drawing/2014/main" id="{E14FEDFF-434E-4B9B-8A84-A3582921F47F}"/>
              </a:ext>
            </a:extLst>
          </p:cNvPr>
          <p:cNvSpPr>
            <a:spLocks noGrp="1"/>
          </p:cNvSpPr>
          <p:nvPr>
            <p:ph idx="1"/>
          </p:nvPr>
        </p:nvSpPr>
        <p:spPr>
          <a:xfrm>
            <a:off x="893381" y="1984369"/>
            <a:ext cx="10515600" cy="4351338"/>
          </a:xfrm>
        </p:spPr>
        <p:txBody>
          <a:bodyPr>
            <a:normAutofit/>
          </a:bodyPr>
          <a:lstStyle/>
          <a:p>
            <a:r>
              <a:rPr lang="zh-CN" altLang="en-US" sz="1800" dirty="0"/>
              <a:t>回顾：梯度下降法</a:t>
            </a:r>
            <a:endParaRPr lang="en-US" altLang="zh-CN" sz="1800" dirty="0"/>
          </a:p>
          <a:p>
            <a:r>
              <a:rPr lang="zh-CN" altLang="en-US" sz="1800" dirty="0"/>
              <a:t>一阶最优化算法，也称为最速下降法</a:t>
            </a:r>
            <a:r>
              <a:rPr lang="en-US" altLang="zh-CN" sz="1800" dirty="0"/>
              <a:t>(</a:t>
            </a:r>
            <a:r>
              <a:rPr lang="zh-CN" altLang="en-US" sz="1800" dirty="0"/>
              <a:t>梯度下降最大的方向</a:t>
            </a:r>
            <a:r>
              <a:rPr lang="en-US" altLang="zh-CN" sz="1800" dirty="0"/>
              <a:t>).</a:t>
            </a:r>
          </a:p>
          <a:p>
            <a:r>
              <a:rPr lang="zh-CN" altLang="en-US" sz="1800" dirty="0"/>
              <a:t>目标：局部极小值</a:t>
            </a:r>
            <a:r>
              <a:rPr lang="en-US" altLang="zh-CN" sz="1800" dirty="0"/>
              <a:t>. </a:t>
            </a:r>
            <a:r>
              <a:rPr lang="zh-CN" altLang="en-US" sz="1800" dirty="0"/>
              <a:t>必须沿函数上当前点对应梯度（或者是近似梯度）的反方向进行规定步长距离的迭代搜索</a:t>
            </a:r>
            <a:r>
              <a:rPr lang="en-US" altLang="zh-CN" sz="1800" dirty="0"/>
              <a:t>.</a:t>
            </a:r>
            <a:endParaRPr lang="zh-CN" altLang="en-US" sz="1800" dirty="0"/>
          </a:p>
        </p:txBody>
      </p:sp>
      <p:pic>
        <p:nvPicPr>
          <p:cNvPr id="10" name="图片 9">
            <a:extLst>
              <a:ext uri="{FF2B5EF4-FFF2-40B4-BE49-F238E27FC236}">
                <a16:creationId xmlns:a16="http://schemas.microsoft.com/office/drawing/2014/main" id="{ED7A0BAF-436F-4C8D-9CD9-7608191DD95F}"/>
              </a:ext>
            </a:extLst>
          </p:cNvPr>
          <p:cNvPicPr>
            <a:picLocks noChangeAspect="1"/>
          </p:cNvPicPr>
          <p:nvPr/>
        </p:nvPicPr>
        <p:blipFill>
          <a:blip r:embed="rId4"/>
          <a:stretch>
            <a:fillRect/>
          </a:stretch>
        </p:blipFill>
        <p:spPr>
          <a:xfrm>
            <a:off x="6879019" y="3073770"/>
            <a:ext cx="3657600" cy="3619500"/>
          </a:xfrm>
          <a:prstGeom prst="rect">
            <a:avLst/>
          </a:prstGeom>
        </p:spPr>
      </p:pic>
      <p:sp>
        <p:nvSpPr>
          <p:cNvPr id="18" name="文本框 17">
            <a:extLst>
              <a:ext uri="{FF2B5EF4-FFF2-40B4-BE49-F238E27FC236}">
                <a16:creationId xmlns:a16="http://schemas.microsoft.com/office/drawing/2014/main" id="{4C1758B4-CDB5-41DD-B21C-9C0EE1C66361}"/>
              </a:ext>
            </a:extLst>
          </p:cNvPr>
          <p:cNvSpPr txBox="1"/>
          <p:nvPr/>
        </p:nvSpPr>
        <p:spPr>
          <a:xfrm>
            <a:off x="893380" y="3718062"/>
            <a:ext cx="6295695" cy="369332"/>
          </a:xfrm>
          <a:prstGeom prst="rect">
            <a:avLst/>
          </a:prstGeom>
          <a:noFill/>
        </p:spPr>
        <p:txBody>
          <a:bodyPr wrap="square">
            <a:spAutoFit/>
          </a:bodyPr>
          <a:lstStyle/>
          <a:p>
            <a:r>
              <a:rPr lang="zh-CN" altLang="en-US" dirty="0"/>
              <a:t>在寻找最低点的过程中，沿哪个方向才是下降最快的方向呢</a:t>
            </a:r>
            <a:r>
              <a:rPr lang="en-US" altLang="zh-CN" dirty="0"/>
              <a:t>?</a:t>
            </a:r>
            <a:endParaRPr lang="zh-CN" altLang="en-US" dirty="0"/>
          </a:p>
        </p:txBody>
      </p:sp>
      <mc:AlternateContent xmlns:mc="http://schemas.openxmlformats.org/markup-compatibility/2006">
        <mc:Choice xmlns:a14="http://schemas.microsoft.com/office/drawing/2010/main" Requires="a14">
          <p:sp>
            <p:nvSpPr>
              <p:cNvPr id="20" name="文本框 19">
                <a:extLst>
                  <a:ext uri="{FF2B5EF4-FFF2-40B4-BE49-F238E27FC236}">
                    <a16:creationId xmlns:a16="http://schemas.microsoft.com/office/drawing/2014/main" id="{24536C6A-6EC7-4831-A6C3-8FA77F7EDE11}"/>
                  </a:ext>
                </a:extLst>
              </p:cNvPr>
              <p:cNvSpPr txBox="1"/>
              <p:nvPr/>
            </p:nvSpPr>
            <p:spPr>
              <a:xfrm>
                <a:off x="893380" y="4560354"/>
                <a:ext cx="6096000" cy="646331"/>
              </a:xfrm>
              <a:prstGeom prst="rect">
                <a:avLst/>
              </a:prstGeom>
              <a:noFill/>
            </p:spPr>
            <p:txBody>
              <a:bodyPr wrap="square">
                <a:spAutoFit/>
              </a:bodyPr>
              <a:lstStyle/>
              <a:p>
                <a:r>
                  <a:rPr lang="zh-CN" altLang="en-US" dirty="0"/>
                  <a:t>“梯度”的性质：如果实值函数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oMath>
                </a14:m>
                <a:r>
                  <a:rPr lang="zh-CN" altLang="en-US" dirty="0"/>
                  <a:t>在点</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0</m:t>
                        </m:r>
                      </m:sub>
                    </m:sSub>
                  </m:oMath>
                </a14:m>
                <a:r>
                  <a:rPr lang="zh-CN" altLang="en-US" dirty="0"/>
                  <a:t>处可微且有定义，那么函数F(x)在点处沿着梯度相反的方向</a:t>
                </a:r>
                <a14:m>
                  <m:oMath xmlns:m="http://schemas.openxmlformats.org/officeDocument/2006/math">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0</m:t>
                        </m:r>
                      </m:sub>
                    </m:sSub>
                    <m:r>
                      <a:rPr lang="en-US" altLang="zh-CN" b="0" i="1" smtClean="0">
                        <a:latin typeface="Cambria Math" panose="02040503050406030204" pitchFamily="18" charset="0"/>
                        <a:ea typeface="Cambria Math" panose="02040503050406030204" pitchFamily="18" charset="0"/>
                      </a:rPr>
                      <m:t>)</m:t>
                    </m:r>
                  </m:oMath>
                </a14:m>
                <a:r>
                  <a:rPr lang="zh-CN" altLang="en-US" dirty="0"/>
                  <a:t>下降最快</a:t>
                </a:r>
                <a:r>
                  <a:rPr lang="en-US" altLang="zh-CN" dirty="0"/>
                  <a:t>.</a:t>
                </a:r>
                <a:endParaRPr lang="zh-CN" altLang="en-US" dirty="0"/>
              </a:p>
            </p:txBody>
          </p:sp>
        </mc:Choice>
        <mc:Fallback>
          <p:sp>
            <p:nvSpPr>
              <p:cNvPr id="20" name="文本框 19">
                <a:extLst>
                  <a:ext uri="{FF2B5EF4-FFF2-40B4-BE49-F238E27FC236}">
                    <a16:creationId xmlns:a16="http://schemas.microsoft.com/office/drawing/2014/main" id="{24536C6A-6EC7-4831-A6C3-8FA77F7EDE11}"/>
                  </a:ext>
                </a:extLst>
              </p:cNvPr>
              <p:cNvSpPr txBox="1">
                <a:spLocks noRot="1" noChangeAspect="1" noMove="1" noResize="1" noEditPoints="1" noAdjustHandles="1" noChangeArrowheads="1" noChangeShapeType="1" noTextEdit="1"/>
              </p:cNvSpPr>
              <p:nvPr/>
            </p:nvSpPr>
            <p:spPr>
              <a:xfrm>
                <a:off x="893380" y="4560354"/>
                <a:ext cx="6096000" cy="646331"/>
              </a:xfrm>
              <a:prstGeom prst="rect">
                <a:avLst/>
              </a:prstGeom>
              <a:blipFill>
                <a:blip r:embed="rId5"/>
                <a:stretch>
                  <a:fillRect l="-900" t="-4717" r="-700" b="-141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2060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54088"/>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E095D23A-907A-43D1-BB2D-08BAAA7B4160}"/>
              </a:ext>
            </a:extLst>
          </p:cNvPr>
          <p:cNvSpPr txBox="1"/>
          <p:nvPr/>
        </p:nvSpPr>
        <p:spPr>
          <a:xfrm>
            <a:off x="8220099" y="243336"/>
            <a:ext cx="3383747" cy="523220"/>
          </a:xfrm>
          <a:prstGeom prst="rect">
            <a:avLst/>
          </a:prstGeom>
          <a:noFill/>
        </p:spPr>
        <p:txBody>
          <a:bodyPr wrap="none" rtlCol="0">
            <a:spAutoFit/>
          </a:bodyPr>
          <a:lstStyle/>
          <a:p>
            <a:r>
              <a:rPr lang="en-US" altLang="zh-CN"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rPr>
              <a:t>Logistic</a:t>
            </a:r>
            <a:r>
              <a:rPr lang="zh-CN" altLang="en-US"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rPr>
              <a:t> </a:t>
            </a:r>
            <a:r>
              <a:rPr lang="en-US" altLang="zh-CN"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rPr>
              <a:t>regression</a:t>
            </a:r>
            <a:endParaRPr lang="zh-CN" altLang="en-US"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2" name="文本框 1">
            <a:extLst>
              <a:ext uri="{FF2B5EF4-FFF2-40B4-BE49-F238E27FC236}">
                <a16:creationId xmlns:a16="http://schemas.microsoft.com/office/drawing/2014/main" id="{F7535CAE-C931-4EB0-B74A-FA72CD42BD90}"/>
              </a:ext>
            </a:extLst>
          </p:cNvPr>
          <p:cNvSpPr txBox="1"/>
          <p:nvPr/>
        </p:nvSpPr>
        <p:spPr>
          <a:xfrm>
            <a:off x="893381" y="1103586"/>
            <a:ext cx="4193626" cy="523220"/>
          </a:xfrm>
          <a:prstGeom prst="rect">
            <a:avLst/>
          </a:prstGeom>
          <a:noFill/>
        </p:spPr>
        <p:txBody>
          <a:bodyPr wrap="square" rtlCol="0">
            <a:spAutoFit/>
          </a:bodyPr>
          <a:lstStyle/>
          <a:p>
            <a:r>
              <a:rPr lang="zh-CN" altLang="en-US" sz="2800" dirty="0"/>
              <a:t>权重向量</a:t>
            </a:r>
            <a:r>
              <a:rPr lang="en-US" altLang="zh-CN" sz="2800" dirty="0"/>
              <a:t>W</a:t>
            </a:r>
            <a:r>
              <a:rPr lang="zh-CN" altLang="en-US" sz="2800" dirty="0"/>
              <a:t>的训练方法</a:t>
            </a:r>
          </a:p>
        </p:txBody>
      </p:sp>
      <p:sp>
        <p:nvSpPr>
          <p:cNvPr id="7" name="内容占位符 6">
            <a:extLst>
              <a:ext uri="{FF2B5EF4-FFF2-40B4-BE49-F238E27FC236}">
                <a16:creationId xmlns:a16="http://schemas.microsoft.com/office/drawing/2014/main" id="{E14FEDFF-434E-4B9B-8A84-A3582921F47F}"/>
              </a:ext>
            </a:extLst>
          </p:cNvPr>
          <p:cNvSpPr>
            <a:spLocks noGrp="1"/>
          </p:cNvSpPr>
          <p:nvPr>
            <p:ph idx="1"/>
          </p:nvPr>
        </p:nvSpPr>
        <p:spPr>
          <a:xfrm>
            <a:off x="893381" y="1984369"/>
            <a:ext cx="10515600" cy="4351338"/>
          </a:xfrm>
        </p:spPr>
        <p:txBody>
          <a:bodyPr>
            <a:normAutofit/>
          </a:bodyPr>
          <a:lstStyle/>
          <a:p>
            <a:pPr>
              <a:buFont typeface="Wingdings" panose="05000000000000000000" pitchFamily="2" charset="2"/>
              <a:buChar char="ü"/>
            </a:pPr>
            <a:r>
              <a:rPr lang="zh-CN" altLang="en-US" sz="1800" dirty="0">
                <a:solidFill>
                  <a:srgbClr val="FF0000"/>
                </a:solidFill>
              </a:rPr>
              <a:t>确定目标函数</a:t>
            </a:r>
            <a:endParaRPr lang="en-US" altLang="zh-CN" sz="1800" dirty="0">
              <a:solidFill>
                <a:srgbClr val="FF0000"/>
              </a:solidFill>
            </a:endParaRPr>
          </a:p>
          <a:p>
            <a:pPr>
              <a:buFont typeface="Wingdings" panose="05000000000000000000" pitchFamily="2" charset="2"/>
              <a:buChar char="ü"/>
            </a:pPr>
            <a:r>
              <a:rPr lang="zh-CN" altLang="en-US" sz="1800" dirty="0">
                <a:solidFill>
                  <a:srgbClr val="FF0000"/>
                </a:solidFill>
              </a:rPr>
              <a:t>对目标函数进行求导，得到梯度的方向</a:t>
            </a:r>
            <a:endParaRPr lang="en-US" altLang="zh-CN" sz="1800" dirty="0">
              <a:solidFill>
                <a:srgbClr val="FF0000"/>
              </a:solidFill>
            </a:endParaRPr>
          </a:p>
          <a:p>
            <a:pPr>
              <a:buFont typeface="Wingdings" panose="05000000000000000000" pitchFamily="2" charset="2"/>
              <a:buChar char="ü"/>
            </a:pPr>
            <a:r>
              <a:rPr lang="zh-CN" altLang="en-US" sz="1800" dirty="0">
                <a:solidFill>
                  <a:srgbClr val="FF0000"/>
                </a:solidFill>
              </a:rPr>
              <a:t>沿梯度的反方向下降，并迭代此过程直至寻找到局部最小点</a:t>
            </a:r>
          </a:p>
        </p:txBody>
      </p:sp>
      <p:sp>
        <p:nvSpPr>
          <p:cNvPr id="3" name="矩形 2">
            <a:extLst>
              <a:ext uri="{FF2B5EF4-FFF2-40B4-BE49-F238E27FC236}">
                <a16:creationId xmlns:a16="http://schemas.microsoft.com/office/drawing/2014/main" id="{D700D351-2F33-43FB-837F-2FB844D5B32D}"/>
              </a:ext>
            </a:extLst>
          </p:cNvPr>
          <p:cNvSpPr/>
          <p:nvPr/>
        </p:nvSpPr>
        <p:spPr>
          <a:xfrm>
            <a:off x="893381" y="1891861"/>
            <a:ext cx="6421819" cy="120868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9837CD73-DEEC-4E28-9B23-660FF54336D6}"/>
              </a:ext>
            </a:extLst>
          </p:cNvPr>
          <p:cNvSpPr txBox="1"/>
          <p:nvPr/>
        </p:nvSpPr>
        <p:spPr>
          <a:xfrm>
            <a:off x="7651531" y="2385848"/>
            <a:ext cx="4088524" cy="369332"/>
          </a:xfrm>
          <a:prstGeom prst="rect">
            <a:avLst/>
          </a:prstGeom>
          <a:noFill/>
        </p:spPr>
        <p:txBody>
          <a:bodyPr wrap="square" rtlCol="0">
            <a:spAutoFit/>
          </a:bodyPr>
          <a:lstStyle/>
          <a:p>
            <a:r>
              <a:rPr lang="zh-CN" altLang="en-US" dirty="0"/>
              <a:t>基于梯度的</a:t>
            </a:r>
            <a:r>
              <a:rPr lang="en-US" altLang="zh-CN" dirty="0"/>
              <a:t>ML</a:t>
            </a:r>
            <a:r>
              <a:rPr lang="zh-CN" altLang="en-US" dirty="0"/>
              <a:t>通用法则！</a:t>
            </a:r>
          </a:p>
        </p:txBody>
      </p:sp>
      <p:sp>
        <p:nvSpPr>
          <p:cNvPr id="8" name="矩形 7">
            <a:extLst>
              <a:ext uri="{FF2B5EF4-FFF2-40B4-BE49-F238E27FC236}">
                <a16:creationId xmlns:a16="http://schemas.microsoft.com/office/drawing/2014/main" id="{FFF83216-96DC-4666-B3B4-64B94C5D7AC8}"/>
              </a:ext>
            </a:extLst>
          </p:cNvPr>
          <p:cNvSpPr/>
          <p:nvPr/>
        </p:nvSpPr>
        <p:spPr>
          <a:xfrm>
            <a:off x="935554" y="4645283"/>
            <a:ext cx="1441420" cy="307777"/>
          </a:xfrm>
          <a:prstGeom prst="rect">
            <a:avLst/>
          </a:prstGeom>
        </p:spPr>
        <p:txBody>
          <a:bodyPr wrap="none">
            <a:spAutoFit/>
          </a:bodyPr>
          <a:lstStyle/>
          <a:p>
            <a:r>
              <a:rPr lang="zh-CN" altLang="zh-CN" sz="1400" dirty="0">
                <a:latin typeface="Calibri" panose="020F0502020204030204" pitchFamily="34" charset="0"/>
                <a:ea typeface="宋体" panose="02010600030101010101" pitchFamily="2" charset="-122"/>
                <a:cs typeface="Arial" panose="020B0604020202020204" pitchFamily="34" charset="0"/>
              </a:rPr>
              <a:t>正样本的概率</a:t>
            </a:r>
            <a:r>
              <a:rPr lang="zh-CN" altLang="en-US" sz="1400" dirty="0">
                <a:latin typeface="Calibri" panose="020F0502020204030204" pitchFamily="34" charset="0"/>
                <a:ea typeface="宋体" panose="02010600030101010101" pitchFamily="2" charset="-122"/>
                <a:cs typeface="Arial" panose="020B0604020202020204" pitchFamily="34" charset="0"/>
              </a:rPr>
              <a:t>：</a:t>
            </a:r>
            <a:endParaRPr lang="zh-CN" altLang="en-US" sz="1400" dirty="0"/>
          </a:p>
        </p:txBody>
      </p:sp>
      <mc:AlternateContent xmlns:mc="http://schemas.openxmlformats.org/markup-compatibility/2006">
        <mc:Choice xmlns:a14="http://schemas.microsoft.com/office/drawing/2010/main" Requires="a14">
          <p:sp>
            <p:nvSpPr>
              <p:cNvPr id="9" name="矩形 8">
                <a:extLst>
                  <a:ext uri="{FF2B5EF4-FFF2-40B4-BE49-F238E27FC236}">
                    <a16:creationId xmlns:a16="http://schemas.microsoft.com/office/drawing/2014/main" id="{D73BEDAB-B045-4615-A5FE-847873F7DA1D}"/>
                  </a:ext>
                </a:extLst>
              </p:cNvPr>
              <p:cNvSpPr/>
              <p:nvPr/>
            </p:nvSpPr>
            <p:spPr>
              <a:xfrm>
                <a:off x="2301155" y="4506263"/>
                <a:ext cx="3692421" cy="493790"/>
              </a:xfrm>
              <a:prstGeom prst="rect">
                <a:avLst/>
              </a:prstGeom>
            </p:spPr>
            <p:txBody>
              <a:bodyPr wrap="none">
                <a:spAutoFit/>
              </a:bodyPr>
              <a:lstStyle/>
              <a:p>
                <a14:m>
                  <m:oMath xmlns:m="http://schemas.openxmlformats.org/officeDocument/2006/math">
                    <m:r>
                      <m:rPr>
                        <m:sty m:val="p"/>
                      </m:rPr>
                      <a:rPr lang="zh-CN" altLang="en-US" sz="1400">
                        <a:latin typeface="Cambria Math" panose="02040503050406030204" pitchFamily="18" charset="0"/>
                      </a:rPr>
                      <m:t>P</m:t>
                    </m:r>
                    <m:d>
                      <m:dPr>
                        <m:ctrlPr>
                          <a:rPr lang="zh-CN" altLang="en-US" sz="1400" i="1">
                            <a:latin typeface="Cambria Math" panose="02040503050406030204" pitchFamily="18" charset="0"/>
                          </a:rPr>
                        </m:ctrlPr>
                      </m:dPr>
                      <m:e>
                        <m:r>
                          <m:rPr>
                            <m:sty m:val="p"/>
                          </m:rPr>
                          <a:rPr lang="zh-CN" altLang="en-US" sz="1400">
                            <a:latin typeface="Cambria Math" panose="02040503050406030204" pitchFamily="18" charset="0"/>
                          </a:rPr>
                          <m:t>y</m:t>
                        </m:r>
                        <m:r>
                          <a:rPr lang="zh-CN" altLang="en-US" sz="1400">
                            <a:latin typeface="Cambria Math" panose="02040503050406030204" pitchFamily="18" charset="0"/>
                          </a:rPr>
                          <m:t>=1</m:t>
                        </m:r>
                      </m:e>
                      <m:e>
                        <m:r>
                          <m:rPr>
                            <m:sty m:val="p"/>
                          </m:rPr>
                          <a:rPr lang="zh-CN" altLang="en-US" sz="1400">
                            <a:latin typeface="Cambria Math" panose="02040503050406030204" pitchFamily="18" charset="0"/>
                          </a:rPr>
                          <m:t>x</m:t>
                        </m:r>
                      </m:e>
                    </m:d>
                    <m:r>
                      <a:rPr lang="zh-CN" altLang="en-US" sz="1400">
                        <a:latin typeface="Cambria Math" panose="02040503050406030204" pitchFamily="18" charset="0"/>
                      </a:rPr>
                      <m:t>=</m:t>
                    </m:r>
                    <m:f>
                      <m:fPr>
                        <m:ctrlPr>
                          <a:rPr lang="zh-CN" altLang="en-US" sz="1400" i="1">
                            <a:latin typeface="Cambria Math" panose="02040503050406030204" pitchFamily="18" charset="0"/>
                          </a:rPr>
                        </m:ctrlPr>
                      </m:fPr>
                      <m:num>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𝑒</m:t>
                            </m:r>
                          </m:e>
                          <m:sup>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𝜔</m:t>
                                </m:r>
                              </m:e>
                              <m:sup>
                                <m:r>
                                  <a:rPr lang="zh-CN" altLang="en-US" sz="1400" i="1">
                                    <a:latin typeface="Cambria Math" panose="02040503050406030204" pitchFamily="18" charset="0"/>
                                  </a:rPr>
                                  <m:t>𝑇</m:t>
                                </m:r>
                              </m:sup>
                            </m:sSup>
                            <m:r>
                              <a:rPr lang="zh-CN" altLang="en-US" sz="1400" i="1">
                                <a:latin typeface="Cambria Math" panose="02040503050406030204" pitchFamily="18" charset="0"/>
                              </a:rPr>
                              <m:t>𝑥</m:t>
                            </m:r>
                            <m:r>
                              <a:rPr lang="zh-CN" altLang="en-US" sz="1400">
                                <a:latin typeface="Cambria Math" panose="02040503050406030204" pitchFamily="18" charset="0"/>
                              </a:rPr>
                              <m:t>+</m:t>
                            </m:r>
                            <m:r>
                              <a:rPr lang="zh-CN" altLang="en-US" sz="1400" i="1">
                                <a:latin typeface="Cambria Math" panose="02040503050406030204" pitchFamily="18" charset="0"/>
                              </a:rPr>
                              <m:t>𝑏</m:t>
                            </m:r>
                          </m:sup>
                        </m:sSup>
                      </m:num>
                      <m:den>
                        <m:r>
                          <a:rPr lang="zh-CN" altLang="en-US" sz="1400">
                            <a:latin typeface="Cambria Math" panose="02040503050406030204" pitchFamily="18" charset="0"/>
                          </a:rPr>
                          <m:t>1+</m:t>
                        </m:r>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𝑒</m:t>
                            </m:r>
                          </m:e>
                          <m:sup>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𝜔</m:t>
                                </m:r>
                              </m:e>
                              <m:sup>
                                <m:r>
                                  <a:rPr lang="zh-CN" altLang="en-US" sz="1400" i="1">
                                    <a:latin typeface="Cambria Math" panose="02040503050406030204" pitchFamily="18" charset="0"/>
                                  </a:rPr>
                                  <m:t>𝑇</m:t>
                                </m:r>
                              </m:sup>
                            </m:sSup>
                            <m:r>
                              <a:rPr lang="zh-CN" altLang="en-US" sz="1400" i="1">
                                <a:latin typeface="Cambria Math" panose="02040503050406030204" pitchFamily="18" charset="0"/>
                              </a:rPr>
                              <m:t>𝑥</m:t>
                            </m:r>
                            <m:r>
                              <a:rPr lang="zh-CN" altLang="en-US" sz="1400">
                                <a:latin typeface="Cambria Math" panose="02040503050406030204" pitchFamily="18" charset="0"/>
                              </a:rPr>
                              <m:t>+</m:t>
                            </m:r>
                            <m:r>
                              <a:rPr lang="zh-CN" altLang="en-US" sz="1400" i="1">
                                <a:latin typeface="Cambria Math" panose="02040503050406030204" pitchFamily="18" charset="0"/>
                              </a:rPr>
                              <m:t>𝑏</m:t>
                            </m:r>
                          </m:sup>
                        </m:sSup>
                      </m:den>
                    </m:f>
                    <m:r>
                      <a:rPr lang="zh-CN" altLang="en-US" sz="1400">
                        <a:latin typeface="Cambria Math" panose="02040503050406030204" pitchFamily="18" charset="0"/>
                      </a:rPr>
                      <m:t>        </m:t>
                    </m:r>
                    <m:r>
                      <a:rPr lang="zh-CN" altLang="en-US" sz="1400" i="1">
                        <a:latin typeface="Cambria Math" panose="02040503050406030204" pitchFamily="18" charset="0"/>
                      </a:rPr>
                      <m:t>𝑃</m:t>
                    </m:r>
                    <m:d>
                      <m:dPr>
                        <m:ctrlPr>
                          <a:rPr lang="zh-CN" altLang="en-US" sz="1400" i="1">
                            <a:latin typeface="Cambria Math" panose="02040503050406030204" pitchFamily="18" charset="0"/>
                          </a:rPr>
                        </m:ctrlPr>
                      </m:dPr>
                      <m:e>
                        <m:r>
                          <m:rPr>
                            <m:sty m:val="p"/>
                          </m:rPr>
                          <a:rPr lang="zh-CN" altLang="en-US" sz="1400">
                            <a:latin typeface="Cambria Math" panose="02040503050406030204" pitchFamily="18" charset="0"/>
                          </a:rPr>
                          <m:t>y</m:t>
                        </m:r>
                        <m:r>
                          <a:rPr lang="zh-CN" altLang="en-US" sz="1400">
                            <a:latin typeface="Cambria Math" panose="02040503050406030204" pitchFamily="18" charset="0"/>
                          </a:rPr>
                          <m:t>=1</m:t>
                        </m:r>
                      </m:e>
                      <m:e>
                        <m:r>
                          <m:rPr>
                            <m:sty m:val="p"/>
                          </m:rPr>
                          <a:rPr lang="zh-CN" altLang="en-US" sz="1400">
                            <a:latin typeface="Cambria Math" panose="02040503050406030204" pitchFamily="18" charset="0"/>
                          </a:rPr>
                          <m:t>x</m:t>
                        </m:r>
                      </m:e>
                    </m:d>
                    <m:r>
                      <a:rPr lang="zh-CN" altLang="en-US" sz="1400">
                        <a:latin typeface="Cambria Math" panose="02040503050406030204" pitchFamily="18" charset="0"/>
                      </a:rPr>
                      <m:t>=</m:t>
                    </m:r>
                    <m:r>
                      <a:rPr lang="zh-CN" altLang="en-US" sz="1400" i="1">
                        <a:latin typeface="Cambria Math" panose="02040503050406030204" pitchFamily="18" charset="0"/>
                      </a:rPr>
                      <m:t>𝜋</m:t>
                    </m:r>
                    <m:r>
                      <a:rPr lang="zh-CN" altLang="en-US" sz="1400">
                        <a:latin typeface="Cambria Math" panose="02040503050406030204" pitchFamily="18" charset="0"/>
                      </a:rPr>
                      <m:t>(</m:t>
                    </m:r>
                    <m:r>
                      <a:rPr lang="zh-CN" altLang="en-US" sz="1400" i="1">
                        <a:latin typeface="Cambria Math" panose="02040503050406030204" pitchFamily="18" charset="0"/>
                      </a:rPr>
                      <m:t>𝑥</m:t>
                    </m:r>
                  </m:oMath>
                </a14:m>
                <a:r>
                  <a:rPr lang="en-US" altLang="zh-CN" sz="1400" dirty="0"/>
                  <a:t>),</a:t>
                </a:r>
                <a:endParaRPr lang="zh-CN" altLang="en-US" sz="1400" dirty="0"/>
              </a:p>
            </p:txBody>
          </p:sp>
        </mc:Choice>
        <mc:Fallback>
          <p:sp>
            <p:nvSpPr>
              <p:cNvPr id="9" name="矩形 8">
                <a:extLst>
                  <a:ext uri="{FF2B5EF4-FFF2-40B4-BE49-F238E27FC236}">
                    <a16:creationId xmlns:a16="http://schemas.microsoft.com/office/drawing/2014/main" id="{D73BEDAB-B045-4615-A5FE-847873F7DA1D}"/>
                  </a:ext>
                </a:extLst>
              </p:cNvPr>
              <p:cNvSpPr>
                <a:spLocks noRot="1" noChangeAspect="1" noMove="1" noResize="1" noEditPoints="1" noAdjustHandles="1" noChangeArrowheads="1" noChangeShapeType="1" noTextEdit="1"/>
              </p:cNvSpPr>
              <p:nvPr/>
            </p:nvSpPr>
            <p:spPr>
              <a:xfrm>
                <a:off x="2301155" y="4506263"/>
                <a:ext cx="3692421" cy="49379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矩形 9">
                <a:extLst>
                  <a:ext uri="{FF2B5EF4-FFF2-40B4-BE49-F238E27FC236}">
                    <a16:creationId xmlns:a16="http://schemas.microsoft.com/office/drawing/2014/main" id="{BB53B714-5435-4906-B8A7-E0FD4FBE3EC4}"/>
                  </a:ext>
                </a:extLst>
              </p:cNvPr>
              <p:cNvSpPr/>
              <p:nvPr/>
            </p:nvSpPr>
            <p:spPr>
              <a:xfrm>
                <a:off x="2351876" y="5180956"/>
                <a:ext cx="4006225" cy="417037"/>
              </a:xfrm>
              <a:prstGeom prst="rect">
                <a:avLst/>
              </a:prstGeom>
            </p:spPr>
            <p:txBody>
              <a:bodyPr wrap="none">
                <a:spAutoFit/>
              </a:bodyPr>
              <a:lstStyle/>
              <a:p>
                <a14:m>
                  <m:oMath xmlns:m="http://schemas.openxmlformats.org/officeDocument/2006/math">
                    <m:r>
                      <m:rPr>
                        <m:sty m:val="p"/>
                      </m:rPr>
                      <a:rPr lang="zh-CN" altLang="en-US" sz="1400">
                        <a:latin typeface="Cambria Math" panose="02040503050406030204" pitchFamily="18" charset="0"/>
                      </a:rPr>
                      <m:t>P</m:t>
                    </m:r>
                    <m:d>
                      <m:dPr>
                        <m:ctrlPr>
                          <a:rPr lang="zh-CN" altLang="en-US" sz="1400" i="1">
                            <a:latin typeface="Cambria Math" panose="02040503050406030204" pitchFamily="18" charset="0"/>
                          </a:rPr>
                        </m:ctrlPr>
                      </m:dPr>
                      <m:e>
                        <m:r>
                          <m:rPr>
                            <m:sty m:val="p"/>
                          </m:rPr>
                          <a:rPr lang="zh-CN" altLang="en-US" sz="1400">
                            <a:latin typeface="Cambria Math" panose="02040503050406030204" pitchFamily="18" charset="0"/>
                          </a:rPr>
                          <m:t>y</m:t>
                        </m:r>
                        <m:r>
                          <a:rPr lang="zh-CN" altLang="en-US" sz="1400">
                            <a:latin typeface="Cambria Math" panose="02040503050406030204" pitchFamily="18" charset="0"/>
                          </a:rPr>
                          <m:t>=0</m:t>
                        </m:r>
                      </m:e>
                      <m:e>
                        <m:r>
                          <m:rPr>
                            <m:sty m:val="p"/>
                          </m:rPr>
                          <a:rPr lang="zh-CN" altLang="en-US" sz="1400">
                            <a:latin typeface="Cambria Math" panose="02040503050406030204" pitchFamily="18" charset="0"/>
                          </a:rPr>
                          <m:t>x</m:t>
                        </m:r>
                      </m:e>
                    </m:d>
                    <m:r>
                      <a:rPr lang="zh-CN" altLang="en-US" sz="1400">
                        <a:latin typeface="Cambria Math" panose="02040503050406030204" pitchFamily="18" charset="0"/>
                      </a:rPr>
                      <m:t>=</m:t>
                    </m:r>
                    <m:f>
                      <m:fPr>
                        <m:ctrlPr>
                          <a:rPr lang="zh-CN" altLang="en-US" sz="1400" i="1">
                            <a:latin typeface="Cambria Math" panose="02040503050406030204" pitchFamily="18" charset="0"/>
                          </a:rPr>
                        </m:ctrlPr>
                      </m:fPr>
                      <m:num>
                        <m:r>
                          <a:rPr lang="zh-CN" altLang="en-US" sz="1400">
                            <a:latin typeface="Cambria Math" panose="02040503050406030204" pitchFamily="18" charset="0"/>
                          </a:rPr>
                          <m:t>1</m:t>
                        </m:r>
                      </m:num>
                      <m:den>
                        <m:r>
                          <a:rPr lang="zh-CN" altLang="en-US" sz="1400">
                            <a:latin typeface="Cambria Math" panose="02040503050406030204" pitchFamily="18" charset="0"/>
                          </a:rPr>
                          <m:t>1+</m:t>
                        </m:r>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𝑒</m:t>
                            </m:r>
                          </m:e>
                          <m:sup>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𝜔</m:t>
                                </m:r>
                              </m:e>
                              <m:sup>
                                <m:r>
                                  <a:rPr lang="zh-CN" altLang="en-US" sz="1400" i="1">
                                    <a:latin typeface="Cambria Math" panose="02040503050406030204" pitchFamily="18" charset="0"/>
                                  </a:rPr>
                                  <m:t>𝑇</m:t>
                                </m:r>
                              </m:sup>
                            </m:sSup>
                            <m:r>
                              <a:rPr lang="zh-CN" altLang="en-US" sz="1400" i="1">
                                <a:latin typeface="Cambria Math" panose="02040503050406030204" pitchFamily="18" charset="0"/>
                              </a:rPr>
                              <m:t>𝑥</m:t>
                            </m:r>
                            <m:r>
                              <a:rPr lang="zh-CN" altLang="en-US" sz="1400">
                                <a:latin typeface="Cambria Math" panose="02040503050406030204" pitchFamily="18" charset="0"/>
                              </a:rPr>
                              <m:t>+</m:t>
                            </m:r>
                            <m:r>
                              <a:rPr lang="zh-CN" altLang="en-US" sz="1400" i="1">
                                <a:latin typeface="Cambria Math" panose="02040503050406030204" pitchFamily="18" charset="0"/>
                              </a:rPr>
                              <m:t>𝑏</m:t>
                            </m:r>
                          </m:sup>
                        </m:sSup>
                      </m:den>
                    </m:f>
                    <m:r>
                      <a:rPr lang="zh-CN" altLang="en-US" sz="1400">
                        <a:latin typeface="Cambria Math" panose="02040503050406030204" pitchFamily="18" charset="0"/>
                      </a:rPr>
                      <m:t>        </m:t>
                    </m:r>
                    <m:r>
                      <a:rPr lang="zh-CN" altLang="en-US" sz="1400" i="1">
                        <a:latin typeface="Cambria Math" panose="02040503050406030204" pitchFamily="18" charset="0"/>
                      </a:rPr>
                      <m:t>𝑃</m:t>
                    </m:r>
                    <m:d>
                      <m:dPr>
                        <m:ctrlPr>
                          <a:rPr lang="zh-CN" altLang="en-US" sz="1400" i="1">
                            <a:latin typeface="Cambria Math" panose="02040503050406030204" pitchFamily="18" charset="0"/>
                          </a:rPr>
                        </m:ctrlPr>
                      </m:dPr>
                      <m:e>
                        <m:r>
                          <m:rPr>
                            <m:sty m:val="p"/>
                          </m:rPr>
                          <a:rPr lang="zh-CN" altLang="en-US" sz="1400">
                            <a:latin typeface="Cambria Math" panose="02040503050406030204" pitchFamily="18" charset="0"/>
                          </a:rPr>
                          <m:t>y</m:t>
                        </m:r>
                        <m:r>
                          <a:rPr lang="zh-CN" altLang="en-US" sz="1400">
                            <a:latin typeface="Cambria Math" panose="02040503050406030204" pitchFamily="18" charset="0"/>
                          </a:rPr>
                          <m:t>=0</m:t>
                        </m:r>
                      </m:e>
                      <m:e>
                        <m:r>
                          <m:rPr>
                            <m:sty m:val="p"/>
                          </m:rPr>
                          <a:rPr lang="zh-CN" altLang="en-US" sz="1400">
                            <a:latin typeface="Cambria Math" panose="02040503050406030204" pitchFamily="18" charset="0"/>
                          </a:rPr>
                          <m:t>x</m:t>
                        </m:r>
                      </m:e>
                    </m:d>
                    <m:r>
                      <a:rPr lang="zh-CN" altLang="en-US" sz="1400">
                        <a:latin typeface="Cambria Math" panose="02040503050406030204" pitchFamily="18" charset="0"/>
                      </a:rPr>
                      <m:t>=1−</m:t>
                    </m:r>
                    <m:r>
                      <a:rPr lang="zh-CN" altLang="en-US" sz="1400" i="1">
                        <a:latin typeface="Cambria Math" panose="02040503050406030204" pitchFamily="18" charset="0"/>
                      </a:rPr>
                      <m:t>𝜋</m:t>
                    </m:r>
                    <m:r>
                      <a:rPr lang="zh-CN" altLang="en-US" sz="1400">
                        <a:latin typeface="Cambria Math" panose="02040503050406030204" pitchFamily="18" charset="0"/>
                      </a:rPr>
                      <m:t>(</m:t>
                    </m:r>
                    <m:r>
                      <a:rPr lang="zh-CN" altLang="en-US" sz="1400" i="1">
                        <a:latin typeface="Cambria Math" panose="02040503050406030204" pitchFamily="18" charset="0"/>
                      </a:rPr>
                      <m:t>𝑥</m:t>
                    </m:r>
                  </m:oMath>
                </a14:m>
                <a:r>
                  <a:rPr lang="en-US" altLang="zh-CN" sz="1400" dirty="0"/>
                  <a:t>).</a:t>
                </a:r>
                <a:endParaRPr lang="zh-CN" altLang="en-US" sz="1400" dirty="0"/>
              </a:p>
            </p:txBody>
          </p:sp>
        </mc:Choice>
        <mc:Fallback>
          <p:sp>
            <p:nvSpPr>
              <p:cNvPr id="10" name="矩形 9">
                <a:extLst>
                  <a:ext uri="{FF2B5EF4-FFF2-40B4-BE49-F238E27FC236}">
                    <a16:creationId xmlns:a16="http://schemas.microsoft.com/office/drawing/2014/main" id="{BB53B714-5435-4906-B8A7-E0FD4FBE3EC4}"/>
                  </a:ext>
                </a:extLst>
              </p:cNvPr>
              <p:cNvSpPr>
                <a:spLocks noRot="1" noChangeAspect="1" noMove="1" noResize="1" noEditPoints="1" noAdjustHandles="1" noChangeArrowheads="1" noChangeShapeType="1" noTextEdit="1"/>
              </p:cNvSpPr>
              <p:nvPr/>
            </p:nvSpPr>
            <p:spPr>
              <a:xfrm>
                <a:off x="2351876" y="5180956"/>
                <a:ext cx="4006225" cy="417037"/>
              </a:xfrm>
              <a:prstGeom prst="rect">
                <a:avLst/>
              </a:prstGeom>
              <a:blipFill>
                <a:blip r:embed="rId5"/>
                <a:stretch>
                  <a:fillRect/>
                </a:stretch>
              </a:blipFill>
            </p:spPr>
            <p:txBody>
              <a:bodyPr/>
              <a:lstStyle/>
              <a:p>
                <a:r>
                  <a:rPr lang="zh-CN" altLang="en-US">
                    <a:noFill/>
                  </a:rPr>
                  <a:t> </a:t>
                </a:r>
              </a:p>
            </p:txBody>
          </p:sp>
        </mc:Fallback>
      </mc:AlternateContent>
      <p:sp>
        <p:nvSpPr>
          <p:cNvPr id="11" name="矩形 10">
            <a:extLst>
              <a:ext uri="{FF2B5EF4-FFF2-40B4-BE49-F238E27FC236}">
                <a16:creationId xmlns:a16="http://schemas.microsoft.com/office/drawing/2014/main" id="{23C18E37-B643-4E15-9083-55D5232012A5}"/>
              </a:ext>
            </a:extLst>
          </p:cNvPr>
          <p:cNvSpPr/>
          <p:nvPr/>
        </p:nvSpPr>
        <p:spPr>
          <a:xfrm>
            <a:off x="929206" y="5235587"/>
            <a:ext cx="1441420" cy="307777"/>
          </a:xfrm>
          <a:prstGeom prst="rect">
            <a:avLst/>
          </a:prstGeom>
        </p:spPr>
        <p:txBody>
          <a:bodyPr wrap="none">
            <a:spAutoFit/>
          </a:bodyPr>
          <a:lstStyle/>
          <a:p>
            <a:r>
              <a:rPr lang="zh-CN" altLang="en-US" sz="1400" dirty="0">
                <a:latin typeface="Calibri" panose="020F0502020204030204" pitchFamily="34" charset="0"/>
                <a:ea typeface="宋体" panose="02010600030101010101" pitchFamily="2" charset="-122"/>
                <a:cs typeface="Arial" panose="020B0604020202020204" pitchFamily="34" charset="0"/>
              </a:rPr>
              <a:t>负</a:t>
            </a:r>
            <a:r>
              <a:rPr lang="zh-CN" altLang="zh-CN" sz="1400" dirty="0">
                <a:latin typeface="Calibri" panose="020F0502020204030204" pitchFamily="34" charset="0"/>
                <a:ea typeface="宋体" panose="02010600030101010101" pitchFamily="2" charset="-122"/>
                <a:cs typeface="Arial" panose="020B0604020202020204" pitchFamily="34" charset="0"/>
              </a:rPr>
              <a:t>样本的概率</a:t>
            </a:r>
            <a:r>
              <a:rPr lang="zh-CN" altLang="en-US" sz="1400" dirty="0">
                <a:latin typeface="Calibri" panose="020F0502020204030204" pitchFamily="34" charset="0"/>
                <a:ea typeface="宋体" panose="02010600030101010101" pitchFamily="2" charset="-122"/>
                <a:cs typeface="Arial" panose="020B0604020202020204" pitchFamily="34" charset="0"/>
              </a:rPr>
              <a:t>：</a:t>
            </a:r>
            <a:endParaRPr lang="zh-CN" altLang="en-US" sz="1400" dirty="0"/>
          </a:p>
        </p:txBody>
      </p:sp>
      <p:pic>
        <p:nvPicPr>
          <p:cNvPr id="12" name="Image1">
            <a:extLst>
              <a:ext uri="{FF2B5EF4-FFF2-40B4-BE49-F238E27FC236}">
                <a16:creationId xmlns:a16="http://schemas.microsoft.com/office/drawing/2014/main" id="{3C97AD21-1D67-4E2B-B997-502A86B09CC0}"/>
              </a:ext>
            </a:extLst>
          </p:cNvPr>
          <p:cNvPicPr/>
          <p:nvPr/>
        </p:nvPicPr>
        <p:blipFill>
          <a:blip r:embed="rId6" cstate="print"/>
          <a:srcRect/>
          <a:stretch/>
        </p:blipFill>
        <p:spPr>
          <a:xfrm>
            <a:off x="2903230" y="3638638"/>
            <a:ext cx="1138439" cy="638176"/>
          </a:xfrm>
          <a:prstGeom prst="rect">
            <a:avLst/>
          </a:prstGeom>
        </p:spPr>
      </p:pic>
      <mc:AlternateContent xmlns:mc="http://schemas.openxmlformats.org/markup-compatibility/2006">
        <mc:Choice xmlns:a14="http://schemas.microsoft.com/office/drawing/2010/main" Requires="a14">
          <p:sp>
            <p:nvSpPr>
              <p:cNvPr id="13" name="矩形 12">
                <a:extLst>
                  <a:ext uri="{FF2B5EF4-FFF2-40B4-BE49-F238E27FC236}">
                    <a16:creationId xmlns:a16="http://schemas.microsoft.com/office/drawing/2014/main" id="{8C5F6B1F-8EC4-4E65-A645-82748A7490BB}"/>
                  </a:ext>
                </a:extLst>
              </p:cNvPr>
              <p:cNvSpPr/>
              <p:nvPr/>
            </p:nvSpPr>
            <p:spPr>
              <a:xfrm>
                <a:off x="1021897" y="3680878"/>
                <a:ext cx="1329979" cy="5098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sz="1400" smtClean="0">
                          <a:latin typeface="Cambria Math" panose="02040503050406030204" pitchFamily="18" charset="0"/>
                        </a:rPr>
                        <m:t>y</m:t>
                      </m:r>
                      <m:r>
                        <a:rPr lang="zh-CN" altLang="en-US" sz="1400" i="0">
                          <a:latin typeface="Cambria Math" panose="02040503050406030204" pitchFamily="18" charset="0"/>
                        </a:rPr>
                        <m:t>=</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1</m:t>
                          </m:r>
                        </m:num>
                        <m:den>
                          <m:r>
                            <a:rPr lang="zh-CN" altLang="en-US" sz="1400" i="0">
                              <a:latin typeface="Cambria Math" panose="02040503050406030204" pitchFamily="18" charset="0"/>
                            </a:rPr>
                            <m:t>1+</m:t>
                          </m:r>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𝑒</m:t>
                              </m:r>
                            </m:e>
                            <m:sup>
                              <m:d>
                                <m:dPr>
                                  <m:begChr m:val=""/>
                                  <m:ctrlPr>
                                    <a:rPr lang="zh-CN" altLang="en-US" sz="1400" i="1">
                                      <a:latin typeface="Cambria Math" panose="02040503050406030204" pitchFamily="18" charset="0"/>
                                    </a:rPr>
                                  </m:ctrlPr>
                                </m:dPr>
                                <m:e>
                                  <m:r>
                                    <a:rPr lang="zh-CN" altLang="en-US" sz="1400" i="0">
                                      <a:latin typeface="Cambria Math" panose="02040503050406030204" pitchFamily="18" charset="0"/>
                                    </a:rPr>
                                    <m:t>−(</m:t>
                                  </m:r>
                                  <m:r>
                                    <a:rPr lang="zh-CN" altLang="en-US" sz="1400" i="1">
                                      <a:latin typeface="Cambria Math" panose="02040503050406030204" pitchFamily="18" charset="0"/>
                                    </a:rPr>
                                    <m:t>𝑥</m:t>
                                  </m:r>
                                </m:e>
                              </m:d>
                            </m:sup>
                          </m:sSup>
                        </m:den>
                      </m:f>
                      <m:r>
                        <a:rPr lang="en-US" altLang="zh-CN" sz="1400" b="0" i="1" smtClean="0">
                          <a:latin typeface="Cambria Math" panose="02040503050406030204" pitchFamily="18" charset="0"/>
                        </a:rPr>
                        <m:t>,</m:t>
                      </m:r>
                    </m:oMath>
                  </m:oMathPara>
                </a14:m>
                <a:endParaRPr lang="zh-CN" altLang="en-US" sz="1400" dirty="0"/>
              </a:p>
            </p:txBody>
          </p:sp>
        </mc:Choice>
        <mc:Fallback>
          <p:sp>
            <p:nvSpPr>
              <p:cNvPr id="13" name="矩形 12">
                <a:extLst>
                  <a:ext uri="{FF2B5EF4-FFF2-40B4-BE49-F238E27FC236}">
                    <a16:creationId xmlns:a16="http://schemas.microsoft.com/office/drawing/2014/main" id="{8C5F6B1F-8EC4-4E65-A645-82748A7490BB}"/>
                  </a:ext>
                </a:extLst>
              </p:cNvPr>
              <p:cNvSpPr>
                <a:spLocks noRot="1" noChangeAspect="1" noMove="1" noResize="1" noEditPoints="1" noAdjustHandles="1" noChangeArrowheads="1" noChangeShapeType="1" noTextEdit="1"/>
              </p:cNvSpPr>
              <p:nvPr/>
            </p:nvSpPr>
            <p:spPr>
              <a:xfrm>
                <a:off x="1021897" y="3680878"/>
                <a:ext cx="1329979" cy="509820"/>
              </a:xfrm>
              <a:prstGeom prst="rect">
                <a:avLst/>
              </a:prstGeom>
              <a:blipFill>
                <a:blip r:embed="rId7"/>
                <a:stretch>
                  <a:fillRect r="-12385" b="-69880"/>
                </a:stretch>
              </a:blipFill>
            </p:spPr>
            <p:txBody>
              <a:bodyPr/>
              <a:lstStyle/>
              <a:p>
                <a:r>
                  <a:rPr lang="zh-CN" altLang="en-US">
                    <a:noFill/>
                  </a:rPr>
                  <a:t> </a:t>
                </a:r>
              </a:p>
            </p:txBody>
          </p:sp>
        </mc:Fallback>
      </mc:AlternateContent>
      <p:sp>
        <p:nvSpPr>
          <p:cNvPr id="14" name="矩形 13">
            <a:extLst>
              <a:ext uri="{FF2B5EF4-FFF2-40B4-BE49-F238E27FC236}">
                <a16:creationId xmlns:a16="http://schemas.microsoft.com/office/drawing/2014/main" id="{CF5270FE-CC7B-4756-BB49-344D4916D913}"/>
              </a:ext>
            </a:extLst>
          </p:cNvPr>
          <p:cNvSpPr/>
          <p:nvPr/>
        </p:nvSpPr>
        <p:spPr>
          <a:xfrm>
            <a:off x="7270533" y="3429000"/>
            <a:ext cx="4339650" cy="369332"/>
          </a:xfrm>
          <a:prstGeom prst="rect">
            <a:avLst/>
          </a:prstGeom>
        </p:spPr>
        <p:txBody>
          <a:bodyPr wrap="none">
            <a:spAutoFit/>
          </a:bodyPr>
          <a:lstStyle/>
          <a:p>
            <a:r>
              <a:rPr lang="zh-CN" altLang="en-US" dirty="0">
                <a:latin typeface="Calibri" panose="020F0502020204030204" pitchFamily="34" charset="0"/>
                <a:ea typeface="宋体" panose="02010600030101010101" pitchFamily="2" charset="-122"/>
                <a:cs typeface="Arial" panose="020B0604020202020204" pitchFamily="34" charset="0"/>
              </a:rPr>
              <a:t>利用似然函数求极大值，梯度下降法求解</a:t>
            </a:r>
            <a:endParaRPr lang="zh-CN" altLang="en-US" dirty="0"/>
          </a:p>
        </p:txBody>
      </p:sp>
      <mc:AlternateContent xmlns:mc="http://schemas.openxmlformats.org/markup-compatibility/2006">
        <mc:Choice xmlns:a14="http://schemas.microsoft.com/office/drawing/2010/main" Requires="a14">
          <p:sp>
            <p:nvSpPr>
              <p:cNvPr id="15" name="矩形 14">
                <a:extLst>
                  <a:ext uri="{FF2B5EF4-FFF2-40B4-BE49-F238E27FC236}">
                    <a16:creationId xmlns:a16="http://schemas.microsoft.com/office/drawing/2014/main" id="{04BD1A8A-C4E2-4BB9-A205-D4018C7702DE}"/>
                  </a:ext>
                </a:extLst>
              </p:cNvPr>
              <p:cNvSpPr/>
              <p:nvPr/>
            </p:nvSpPr>
            <p:spPr>
              <a:xfrm>
                <a:off x="7241966" y="3829960"/>
                <a:ext cx="2703882" cy="5964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sz="1200" smtClean="0">
                          <a:latin typeface="Cambria Math" panose="02040503050406030204" pitchFamily="18" charset="0"/>
                        </a:rPr>
                        <m:t>l</m:t>
                      </m:r>
                      <m:r>
                        <a:rPr lang="zh-CN" altLang="en-US" sz="1200" i="0">
                          <a:latin typeface="Cambria Math" panose="02040503050406030204" pitchFamily="18" charset="0"/>
                        </a:rPr>
                        <m:t>=</m:t>
                      </m:r>
                      <m:nary>
                        <m:naryPr>
                          <m:chr m:val="∏"/>
                          <m:limLoc m:val="undOvr"/>
                          <m:ctrlPr>
                            <a:rPr lang="zh-CN" altLang="en-US" sz="1200" i="1">
                              <a:latin typeface="Cambria Math" panose="02040503050406030204" pitchFamily="18" charset="0"/>
                            </a:rPr>
                          </m:ctrlPr>
                        </m:naryPr>
                        <m:sub>
                          <m:r>
                            <a:rPr lang="zh-CN" altLang="en-US" sz="1200" i="1">
                              <a:latin typeface="Cambria Math" panose="02040503050406030204" pitchFamily="18" charset="0"/>
                            </a:rPr>
                            <m:t>𝑖</m:t>
                          </m:r>
                          <m:r>
                            <a:rPr lang="zh-CN" altLang="en-US" sz="1200" i="0">
                              <a:latin typeface="Cambria Math" panose="02040503050406030204" pitchFamily="18" charset="0"/>
                            </a:rPr>
                            <m:t>=1</m:t>
                          </m:r>
                        </m:sub>
                        <m:sup>
                          <m:r>
                            <a:rPr lang="zh-CN" altLang="en-US" sz="1200" i="1">
                              <a:latin typeface="Cambria Math" panose="02040503050406030204" pitchFamily="18" charset="0"/>
                            </a:rPr>
                            <m:t>𝑚</m:t>
                          </m:r>
                        </m:sup>
                        <m:e>
                          <m:sSup>
                            <m:sSupPr>
                              <m:ctrlPr>
                                <a:rPr lang="zh-CN" altLang="en-US" sz="1200" i="1">
                                  <a:latin typeface="Cambria Math" panose="02040503050406030204" pitchFamily="18" charset="0"/>
                                </a:rPr>
                              </m:ctrlPr>
                            </m:sSupPr>
                            <m:e>
                              <m:d>
                                <m:dPr>
                                  <m:begChr m:val="["/>
                                  <m:endChr m:val="]"/>
                                  <m:ctrlPr>
                                    <a:rPr lang="zh-CN" altLang="en-US" sz="1200" i="1">
                                      <a:latin typeface="Cambria Math" panose="02040503050406030204" pitchFamily="18" charset="0"/>
                                    </a:rPr>
                                  </m:ctrlPr>
                                </m:dPr>
                                <m:e>
                                  <m:r>
                                    <a:rPr lang="zh-CN" altLang="en-US" sz="1200" i="1">
                                      <a:latin typeface="Cambria Math" panose="02040503050406030204" pitchFamily="18" charset="0"/>
                                    </a:rPr>
                                    <m:t>𝜋</m:t>
                                  </m:r>
                                  <m:r>
                                    <a:rPr lang="zh-CN" altLang="en-US" sz="1200" i="0">
                                      <a:latin typeface="Cambria Math" panose="02040503050406030204" pitchFamily="18" charset="0"/>
                                    </a:rPr>
                                    <m:t>(</m:t>
                                  </m:r>
                                  <m:sSup>
                                    <m:sSupPr>
                                      <m:ctrlPr>
                                        <a:rPr lang="zh-CN" altLang="en-US" sz="1200" i="1">
                                          <a:latin typeface="Cambria Math" panose="02040503050406030204" pitchFamily="18" charset="0"/>
                                        </a:rPr>
                                      </m:ctrlPr>
                                    </m:sSupPr>
                                    <m:e>
                                      <m:r>
                                        <a:rPr lang="zh-CN" altLang="en-US" sz="1200" i="1">
                                          <a:latin typeface="Cambria Math" panose="02040503050406030204" pitchFamily="18" charset="0"/>
                                        </a:rPr>
                                        <m:t>𝑥</m:t>
                                      </m:r>
                                    </m:e>
                                    <m:sup>
                                      <m:d>
                                        <m:dPr>
                                          <m:ctrlPr>
                                            <a:rPr lang="zh-CN" altLang="en-US" sz="1200" i="1">
                                              <a:latin typeface="Cambria Math" panose="02040503050406030204" pitchFamily="18" charset="0"/>
                                            </a:rPr>
                                          </m:ctrlPr>
                                        </m:dPr>
                                        <m:e>
                                          <m:r>
                                            <a:rPr lang="zh-CN" altLang="en-US" sz="1200" i="1">
                                              <a:latin typeface="Cambria Math" panose="02040503050406030204" pitchFamily="18" charset="0"/>
                                            </a:rPr>
                                            <m:t>𝑖</m:t>
                                          </m:r>
                                        </m:e>
                                      </m:d>
                                    </m:sup>
                                  </m:sSup>
                                  <m:r>
                                    <a:rPr lang="zh-CN" altLang="en-US" sz="1200" i="0">
                                      <a:latin typeface="Cambria Math" panose="02040503050406030204" pitchFamily="18" charset="0"/>
                                    </a:rPr>
                                    <m:t>)</m:t>
                                  </m:r>
                                </m:e>
                              </m:d>
                            </m:e>
                            <m:sup>
                              <m:sSup>
                                <m:sSupPr>
                                  <m:ctrlPr>
                                    <a:rPr lang="zh-CN" altLang="en-US" sz="1200" i="1">
                                      <a:latin typeface="Cambria Math" panose="02040503050406030204" pitchFamily="18" charset="0"/>
                                    </a:rPr>
                                  </m:ctrlPr>
                                </m:sSupPr>
                                <m:e>
                                  <m:r>
                                    <a:rPr lang="zh-CN" altLang="en-US" sz="1200" i="1">
                                      <a:latin typeface="Cambria Math" panose="02040503050406030204" pitchFamily="18" charset="0"/>
                                    </a:rPr>
                                    <m:t>𝑦</m:t>
                                  </m:r>
                                </m:e>
                                <m:sup>
                                  <m:d>
                                    <m:dPr>
                                      <m:ctrlPr>
                                        <a:rPr lang="zh-CN" altLang="en-US" sz="1200" i="1">
                                          <a:latin typeface="Cambria Math" panose="02040503050406030204" pitchFamily="18" charset="0"/>
                                        </a:rPr>
                                      </m:ctrlPr>
                                    </m:dPr>
                                    <m:e>
                                      <m:r>
                                        <a:rPr lang="zh-CN" altLang="en-US" sz="1200" i="1">
                                          <a:latin typeface="Cambria Math" panose="02040503050406030204" pitchFamily="18" charset="0"/>
                                        </a:rPr>
                                        <m:t>𝑖</m:t>
                                      </m:r>
                                    </m:e>
                                  </m:d>
                                </m:sup>
                              </m:sSup>
                            </m:sup>
                          </m:sSup>
                          <m:sSup>
                            <m:sSupPr>
                              <m:ctrlPr>
                                <a:rPr lang="zh-CN" altLang="en-US" sz="1200" i="1">
                                  <a:latin typeface="Cambria Math" panose="02040503050406030204" pitchFamily="18" charset="0"/>
                                </a:rPr>
                              </m:ctrlPr>
                            </m:sSupPr>
                            <m:e>
                              <m:d>
                                <m:dPr>
                                  <m:begChr m:val="["/>
                                  <m:endChr m:val="]"/>
                                  <m:ctrlPr>
                                    <a:rPr lang="zh-CN" altLang="en-US" sz="1200" i="1">
                                      <a:latin typeface="Cambria Math" panose="02040503050406030204" pitchFamily="18" charset="0"/>
                                    </a:rPr>
                                  </m:ctrlPr>
                                </m:dPr>
                                <m:e>
                                  <m:r>
                                    <a:rPr lang="zh-CN" altLang="en-US" sz="1200" i="0">
                                      <a:latin typeface="Cambria Math" panose="02040503050406030204" pitchFamily="18" charset="0"/>
                                    </a:rPr>
                                    <m:t>1−</m:t>
                                  </m:r>
                                  <m:r>
                                    <a:rPr lang="zh-CN" altLang="en-US" sz="1200" i="1">
                                      <a:latin typeface="Cambria Math" panose="02040503050406030204" pitchFamily="18" charset="0"/>
                                    </a:rPr>
                                    <m:t>𝜋</m:t>
                                  </m:r>
                                  <m:r>
                                    <a:rPr lang="zh-CN" altLang="en-US" sz="1200" i="0">
                                      <a:latin typeface="Cambria Math" panose="02040503050406030204" pitchFamily="18" charset="0"/>
                                    </a:rPr>
                                    <m:t>(</m:t>
                                  </m:r>
                                  <m:sSup>
                                    <m:sSupPr>
                                      <m:ctrlPr>
                                        <a:rPr lang="zh-CN" altLang="en-US" sz="1200" i="1">
                                          <a:latin typeface="Cambria Math" panose="02040503050406030204" pitchFamily="18" charset="0"/>
                                        </a:rPr>
                                      </m:ctrlPr>
                                    </m:sSupPr>
                                    <m:e>
                                      <m:r>
                                        <a:rPr lang="zh-CN" altLang="en-US" sz="1200" i="1">
                                          <a:latin typeface="Cambria Math" panose="02040503050406030204" pitchFamily="18" charset="0"/>
                                        </a:rPr>
                                        <m:t>𝑥</m:t>
                                      </m:r>
                                    </m:e>
                                    <m:sup>
                                      <m:d>
                                        <m:dPr>
                                          <m:ctrlPr>
                                            <a:rPr lang="zh-CN" altLang="en-US" sz="1200" i="1">
                                              <a:latin typeface="Cambria Math" panose="02040503050406030204" pitchFamily="18" charset="0"/>
                                            </a:rPr>
                                          </m:ctrlPr>
                                        </m:dPr>
                                        <m:e>
                                          <m:r>
                                            <a:rPr lang="zh-CN" altLang="en-US" sz="1200" i="1">
                                              <a:latin typeface="Cambria Math" panose="02040503050406030204" pitchFamily="18" charset="0"/>
                                            </a:rPr>
                                            <m:t>𝑖</m:t>
                                          </m:r>
                                        </m:e>
                                      </m:d>
                                    </m:sup>
                                  </m:sSup>
                                  <m:r>
                                    <a:rPr lang="zh-CN" altLang="en-US" sz="1200" i="0">
                                      <a:latin typeface="Cambria Math" panose="02040503050406030204" pitchFamily="18" charset="0"/>
                                    </a:rPr>
                                    <m:t>)</m:t>
                                  </m:r>
                                </m:e>
                              </m:d>
                            </m:e>
                            <m:sup>
                              <m:r>
                                <a:rPr lang="en-US" altLang="zh-CN" sz="1200" b="0" i="1" smtClean="0">
                                  <a:latin typeface="Cambria Math" panose="02040503050406030204" pitchFamily="18" charset="0"/>
                                </a:rPr>
                                <m:t>1−</m:t>
                              </m:r>
                              <m:sSup>
                                <m:sSupPr>
                                  <m:ctrlPr>
                                    <a:rPr lang="zh-CN" altLang="en-US" sz="1200" i="1">
                                      <a:latin typeface="Cambria Math" panose="02040503050406030204" pitchFamily="18" charset="0"/>
                                    </a:rPr>
                                  </m:ctrlPr>
                                </m:sSupPr>
                                <m:e>
                                  <m:r>
                                    <a:rPr lang="zh-CN" altLang="en-US" sz="1200" i="1">
                                      <a:latin typeface="Cambria Math" panose="02040503050406030204" pitchFamily="18" charset="0"/>
                                    </a:rPr>
                                    <m:t>𝑦</m:t>
                                  </m:r>
                                </m:e>
                                <m:sup>
                                  <m:d>
                                    <m:dPr>
                                      <m:ctrlPr>
                                        <a:rPr lang="zh-CN" altLang="en-US" sz="1200" i="1">
                                          <a:latin typeface="Cambria Math" panose="02040503050406030204" pitchFamily="18" charset="0"/>
                                        </a:rPr>
                                      </m:ctrlPr>
                                    </m:dPr>
                                    <m:e>
                                      <m:r>
                                        <a:rPr lang="zh-CN" altLang="en-US" sz="1200" i="1">
                                          <a:latin typeface="Cambria Math" panose="02040503050406030204" pitchFamily="18" charset="0"/>
                                        </a:rPr>
                                        <m:t>𝑖</m:t>
                                      </m:r>
                                    </m:e>
                                  </m:d>
                                </m:sup>
                              </m:sSup>
                            </m:sup>
                          </m:sSup>
                        </m:e>
                      </m:nary>
                      <m:r>
                        <a:rPr lang="en-US" altLang="zh-CN" sz="1200" b="0" i="1" smtClean="0">
                          <a:latin typeface="Cambria Math" panose="02040503050406030204" pitchFamily="18" charset="0"/>
                        </a:rPr>
                        <m:t>,</m:t>
                      </m:r>
                    </m:oMath>
                  </m:oMathPara>
                </a14:m>
                <a:endParaRPr lang="zh-CN" altLang="en-US" sz="1200" dirty="0"/>
              </a:p>
            </p:txBody>
          </p:sp>
        </mc:Choice>
        <mc:Fallback>
          <p:sp>
            <p:nvSpPr>
              <p:cNvPr id="15" name="矩形 14">
                <a:extLst>
                  <a:ext uri="{FF2B5EF4-FFF2-40B4-BE49-F238E27FC236}">
                    <a16:creationId xmlns:a16="http://schemas.microsoft.com/office/drawing/2014/main" id="{04BD1A8A-C4E2-4BB9-A205-D4018C7702DE}"/>
                  </a:ext>
                </a:extLst>
              </p:cNvPr>
              <p:cNvSpPr>
                <a:spLocks noRot="1" noChangeAspect="1" noMove="1" noResize="1" noEditPoints="1" noAdjustHandles="1" noChangeArrowheads="1" noChangeShapeType="1" noTextEdit="1"/>
              </p:cNvSpPr>
              <p:nvPr/>
            </p:nvSpPr>
            <p:spPr>
              <a:xfrm>
                <a:off x="7241966" y="3829960"/>
                <a:ext cx="2703882" cy="596445"/>
              </a:xfrm>
              <a:prstGeom prst="rect">
                <a:avLst/>
              </a:prstGeom>
              <a:blipFill>
                <a:blip r:embed="rId8"/>
                <a:stretch>
                  <a:fillRect l="-8333" t="-95918" b="-14795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矩形 15">
                <a:extLst>
                  <a:ext uri="{FF2B5EF4-FFF2-40B4-BE49-F238E27FC236}">
                    <a16:creationId xmlns:a16="http://schemas.microsoft.com/office/drawing/2014/main" id="{80B6E9B9-7304-4E00-8C56-6FF9FE5E10E4}"/>
                  </a:ext>
                </a:extLst>
              </p:cNvPr>
              <p:cNvSpPr/>
              <p:nvPr/>
            </p:nvSpPr>
            <p:spPr>
              <a:xfrm>
                <a:off x="7270533" y="4949800"/>
                <a:ext cx="4866653" cy="422552"/>
              </a:xfrm>
              <a:prstGeom prst="rect">
                <a:avLst/>
              </a:prstGeom>
            </p:spPr>
            <p:txBody>
              <a:bodyPr wrap="none">
                <a:spAutoFit/>
              </a:bodyPr>
              <a:lstStyle/>
              <a:p>
                <a14:m>
                  <m:oMath xmlns:m="http://schemas.openxmlformats.org/officeDocument/2006/math">
                    <m:r>
                      <m:rPr>
                        <m:sty m:val="p"/>
                      </m:rPr>
                      <a:rPr lang="zh-CN" altLang="en-US" sz="1400" smtClean="0">
                        <a:latin typeface="Cambria Math" panose="02040503050406030204" pitchFamily="18" charset="0"/>
                      </a:rPr>
                      <m:t>L</m:t>
                    </m:r>
                    <m:d>
                      <m:dPr>
                        <m:ctrlPr>
                          <a:rPr lang="zh-CN" altLang="en-US" sz="1400" i="1">
                            <a:latin typeface="Cambria Math" panose="02040503050406030204" pitchFamily="18" charset="0"/>
                          </a:rPr>
                        </m:ctrlPr>
                      </m:dPr>
                      <m:e>
                        <m:r>
                          <m:rPr>
                            <m:sty m:val="p"/>
                          </m:rPr>
                          <a:rPr lang="zh-CN" altLang="en-US" sz="1400" i="0">
                            <a:latin typeface="Cambria Math" panose="02040503050406030204" pitchFamily="18" charset="0"/>
                          </a:rPr>
                          <m:t>ω</m:t>
                        </m:r>
                      </m:e>
                    </m:d>
                    <m:r>
                      <a:rPr lang="zh-CN" altLang="en-US" sz="1400" i="0">
                        <a:latin typeface="Cambria Math" panose="02040503050406030204" pitchFamily="18" charset="0"/>
                      </a:rPr>
                      <m:t>=</m:t>
                    </m:r>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m:rPr>
                            <m:sty m:val="p"/>
                          </m:rPr>
                          <a:rPr lang="en-US" altLang="zh-CN" sz="1400" i="1">
                            <a:latin typeface="Cambria Math" panose="02040503050406030204" pitchFamily="18" charset="0"/>
                          </a:rPr>
                          <m:t>m</m:t>
                        </m:r>
                      </m:den>
                    </m:f>
                    <m:nary>
                      <m:naryPr>
                        <m:chr m:val="∑"/>
                        <m:limLoc m:val="undOvr"/>
                        <m:ctrlPr>
                          <a:rPr lang="zh-CN" altLang="en-US" sz="1400" i="1">
                            <a:latin typeface="Cambria Math" panose="02040503050406030204" pitchFamily="18" charset="0"/>
                          </a:rPr>
                        </m:ctrlPr>
                      </m:naryPr>
                      <m:sub>
                        <m:r>
                          <a:rPr lang="zh-CN" altLang="en-US" sz="1400" i="1">
                            <a:latin typeface="Cambria Math" panose="02040503050406030204" pitchFamily="18" charset="0"/>
                          </a:rPr>
                          <m:t>𝑖</m:t>
                        </m:r>
                        <m:r>
                          <a:rPr lang="zh-CN" altLang="en-US" sz="1400" i="0">
                            <a:latin typeface="Cambria Math" panose="02040503050406030204" pitchFamily="18" charset="0"/>
                          </a:rPr>
                          <m:t>=1</m:t>
                        </m:r>
                      </m:sub>
                      <m:sup>
                        <m:r>
                          <a:rPr lang="zh-CN" altLang="en-US" sz="1400" i="1">
                            <a:latin typeface="Cambria Math" panose="02040503050406030204" pitchFamily="18" charset="0"/>
                          </a:rPr>
                          <m:t>𝑚</m:t>
                        </m:r>
                      </m:sup>
                      <m:e>
                        <m:d>
                          <m:dPr>
                            <m:begChr m:val="["/>
                            <m:endChr m:val="]"/>
                            <m:ctrlPr>
                              <a:rPr lang="zh-CN" altLang="en-US" sz="1400" i="1">
                                <a:latin typeface="Cambria Math" panose="02040503050406030204" pitchFamily="18" charset="0"/>
                              </a:rPr>
                            </m:ctrlPr>
                          </m:dPr>
                          <m:e>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𝑦</m:t>
                                </m:r>
                              </m:e>
                              <m:sup>
                                <m:d>
                                  <m:dPr>
                                    <m:ctrlPr>
                                      <a:rPr lang="zh-CN" altLang="en-US" sz="1400" i="1">
                                        <a:latin typeface="Cambria Math" panose="02040503050406030204" pitchFamily="18" charset="0"/>
                                      </a:rPr>
                                    </m:ctrlPr>
                                  </m:dPr>
                                  <m:e>
                                    <m:r>
                                      <a:rPr lang="zh-CN" altLang="en-US" sz="1400" i="1">
                                        <a:latin typeface="Cambria Math" panose="02040503050406030204" pitchFamily="18" charset="0"/>
                                      </a:rPr>
                                      <m:t>𝑖</m:t>
                                    </m:r>
                                  </m:e>
                                </m:d>
                              </m:sup>
                            </m:sSup>
                            <m:r>
                              <a:rPr lang="zh-CN" altLang="en-US" sz="1400" i="1">
                                <a:latin typeface="Cambria Math" panose="02040503050406030204" pitchFamily="18" charset="0"/>
                              </a:rPr>
                              <m:t>𝑙𝑜𝑔</m:t>
                            </m:r>
                            <m:r>
                              <a:rPr lang="zh-CN" altLang="en-US" sz="1400" i="1">
                                <a:latin typeface="Cambria Math" panose="02040503050406030204" pitchFamily="18" charset="0"/>
                              </a:rPr>
                              <m:t>𝜋</m:t>
                            </m:r>
                            <m:d>
                              <m:dPr>
                                <m:ctrlPr>
                                  <a:rPr lang="zh-CN" altLang="en-US" sz="1400" i="1">
                                    <a:latin typeface="Cambria Math" panose="02040503050406030204" pitchFamily="18" charset="0"/>
                                  </a:rPr>
                                </m:ctrlPr>
                              </m:dPr>
                              <m:e>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𝑥</m:t>
                                    </m:r>
                                  </m:e>
                                  <m:sup>
                                    <m:d>
                                      <m:dPr>
                                        <m:ctrlPr>
                                          <a:rPr lang="zh-CN" altLang="en-US" sz="1400" i="1">
                                            <a:latin typeface="Cambria Math" panose="02040503050406030204" pitchFamily="18" charset="0"/>
                                          </a:rPr>
                                        </m:ctrlPr>
                                      </m:dPr>
                                      <m:e>
                                        <m:r>
                                          <a:rPr lang="zh-CN" altLang="en-US" sz="1400" i="1">
                                            <a:latin typeface="Cambria Math" panose="02040503050406030204" pitchFamily="18" charset="0"/>
                                          </a:rPr>
                                          <m:t>𝑖</m:t>
                                        </m:r>
                                      </m:e>
                                    </m:d>
                                  </m:sup>
                                </m:sSup>
                              </m:e>
                            </m:d>
                            <m:r>
                              <a:rPr lang="zh-CN" altLang="en-US" sz="1400" i="0">
                                <a:latin typeface="Cambria Math" panose="02040503050406030204" pitchFamily="18" charset="0"/>
                              </a:rPr>
                              <m:t>+</m:t>
                            </m:r>
                            <m:d>
                              <m:dPr>
                                <m:ctrlPr>
                                  <a:rPr lang="zh-CN" altLang="en-US" sz="1400" i="1">
                                    <a:latin typeface="Cambria Math" panose="02040503050406030204" pitchFamily="18" charset="0"/>
                                  </a:rPr>
                                </m:ctrlPr>
                              </m:dPr>
                              <m:e>
                                <m:r>
                                  <a:rPr lang="zh-CN" altLang="en-US" sz="1400" i="0">
                                    <a:latin typeface="Cambria Math" panose="02040503050406030204" pitchFamily="18" charset="0"/>
                                  </a:rPr>
                                  <m:t>1−</m:t>
                                </m:r>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𝑦</m:t>
                                    </m:r>
                                  </m:e>
                                  <m:sup>
                                    <m:d>
                                      <m:dPr>
                                        <m:ctrlPr>
                                          <a:rPr lang="zh-CN" altLang="en-US" sz="1400" i="1">
                                            <a:latin typeface="Cambria Math" panose="02040503050406030204" pitchFamily="18" charset="0"/>
                                          </a:rPr>
                                        </m:ctrlPr>
                                      </m:dPr>
                                      <m:e>
                                        <m:r>
                                          <a:rPr lang="zh-CN" altLang="en-US" sz="1400" i="1">
                                            <a:latin typeface="Cambria Math" panose="02040503050406030204" pitchFamily="18" charset="0"/>
                                          </a:rPr>
                                          <m:t>𝑖</m:t>
                                        </m:r>
                                      </m:e>
                                    </m:d>
                                  </m:sup>
                                </m:sSup>
                              </m:e>
                            </m:d>
                            <m:func>
                              <m:funcPr>
                                <m:ctrlPr>
                                  <a:rPr lang="zh-CN" altLang="en-US" sz="1400" i="1">
                                    <a:latin typeface="Cambria Math" panose="02040503050406030204" pitchFamily="18" charset="0"/>
                                  </a:rPr>
                                </m:ctrlPr>
                              </m:funcPr>
                              <m:fName>
                                <m:r>
                                  <m:rPr>
                                    <m:sty m:val="p"/>
                                  </m:rPr>
                                  <a:rPr lang="zh-CN" altLang="en-US" sz="1400" i="0">
                                    <a:latin typeface="Cambria Math" panose="02040503050406030204" pitchFamily="18" charset="0"/>
                                  </a:rPr>
                                  <m:t>log</m:t>
                                </m:r>
                              </m:fName>
                              <m:e>
                                <m:d>
                                  <m:dPr>
                                    <m:ctrlPr>
                                      <a:rPr lang="zh-CN" altLang="en-US" sz="1400" i="1">
                                        <a:latin typeface="Cambria Math" panose="02040503050406030204" pitchFamily="18" charset="0"/>
                                      </a:rPr>
                                    </m:ctrlPr>
                                  </m:dPr>
                                  <m:e>
                                    <m:d>
                                      <m:dPr>
                                        <m:begChr m:val=""/>
                                        <m:ctrlPr>
                                          <a:rPr lang="zh-CN" altLang="en-US" sz="1400" i="1">
                                            <a:latin typeface="Cambria Math" panose="02040503050406030204" pitchFamily="18" charset="0"/>
                                          </a:rPr>
                                        </m:ctrlPr>
                                      </m:dPr>
                                      <m:e>
                                        <m:r>
                                          <a:rPr lang="zh-CN" altLang="en-US" sz="1400" i="0">
                                            <a:latin typeface="Cambria Math" panose="02040503050406030204" pitchFamily="18" charset="0"/>
                                          </a:rPr>
                                          <m:t>1−</m:t>
                                        </m:r>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𝜋</m:t>
                                            </m:r>
                                            <m:r>
                                              <a:rPr lang="zh-CN" altLang="en-US" sz="1400" i="0">
                                                <a:latin typeface="Cambria Math" panose="02040503050406030204" pitchFamily="18" charset="0"/>
                                              </a:rPr>
                                              <m:t>(</m:t>
                                            </m:r>
                                            <m:r>
                                              <a:rPr lang="zh-CN" altLang="en-US" sz="1400" i="1">
                                                <a:latin typeface="Cambria Math" panose="02040503050406030204" pitchFamily="18" charset="0"/>
                                              </a:rPr>
                                              <m:t>𝑥</m:t>
                                            </m:r>
                                          </m:e>
                                          <m:sup>
                                            <m:d>
                                              <m:dPr>
                                                <m:ctrlPr>
                                                  <a:rPr lang="zh-CN" altLang="en-US" sz="1400" i="1">
                                                    <a:latin typeface="Cambria Math" panose="02040503050406030204" pitchFamily="18" charset="0"/>
                                                  </a:rPr>
                                                </m:ctrlPr>
                                              </m:dPr>
                                              <m:e>
                                                <m:r>
                                                  <a:rPr lang="zh-CN" altLang="en-US" sz="1400" i="1">
                                                    <a:latin typeface="Cambria Math" panose="02040503050406030204" pitchFamily="18" charset="0"/>
                                                  </a:rPr>
                                                  <m:t>𝑖</m:t>
                                                </m:r>
                                              </m:e>
                                            </m:d>
                                          </m:sup>
                                        </m:sSup>
                                      </m:e>
                                    </m:d>
                                  </m:e>
                                </m:d>
                              </m:e>
                            </m:func>
                          </m:e>
                        </m:d>
                      </m:e>
                    </m:nary>
                  </m:oMath>
                </a14:m>
                <a:r>
                  <a:rPr lang="en-US" altLang="zh-CN" sz="1400" dirty="0"/>
                  <a:t>,</a:t>
                </a:r>
                <a:endParaRPr lang="zh-CN" altLang="en-US" sz="1400" dirty="0"/>
              </a:p>
            </p:txBody>
          </p:sp>
        </mc:Choice>
        <mc:Fallback>
          <p:sp>
            <p:nvSpPr>
              <p:cNvPr id="16" name="矩形 15">
                <a:extLst>
                  <a:ext uri="{FF2B5EF4-FFF2-40B4-BE49-F238E27FC236}">
                    <a16:creationId xmlns:a16="http://schemas.microsoft.com/office/drawing/2014/main" id="{80B6E9B9-7304-4E00-8C56-6FF9FE5E10E4}"/>
                  </a:ext>
                </a:extLst>
              </p:cNvPr>
              <p:cNvSpPr>
                <a:spLocks noRot="1" noChangeAspect="1" noMove="1" noResize="1" noEditPoints="1" noAdjustHandles="1" noChangeArrowheads="1" noChangeShapeType="1" noTextEdit="1"/>
              </p:cNvSpPr>
              <p:nvPr/>
            </p:nvSpPr>
            <p:spPr>
              <a:xfrm>
                <a:off x="7270533" y="4949800"/>
                <a:ext cx="4866653" cy="422552"/>
              </a:xfrm>
              <a:prstGeom prst="rect">
                <a:avLst/>
              </a:prstGeom>
              <a:blipFill>
                <a:blip r:embed="rId9"/>
                <a:stretch>
                  <a:fillRect t="-98551" r="-5388" b="-157971"/>
                </a:stretch>
              </a:blipFill>
            </p:spPr>
            <p:txBody>
              <a:bodyPr/>
              <a:lstStyle/>
              <a:p>
                <a:r>
                  <a:rPr lang="zh-CN" altLang="en-US">
                    <a:noFill/>
                  </a:rPr>
                  <a:t> </a:t>
                </a:r>
              </a:p>
            </p:txBody>
          </p:sp>
        </mc:Fallback>
      </mc:AlternateContent>
      <p:sp>
        <p:nvSpPr>
          <p:cNvPr id="18" name="矩形 17">
            <a:extLst>
              <a:ext uri="{FF2B5EF4-FFF2-40B4-BE49-F238E27FC236}">
                <a16:creationId xmlns:a16="http://schemas.microsoft.com/office/drawing/2014/main" id="{D8F1E0B6-FCE7-42B6-AAFC-713CF80D0DD2}"/>
              </a:ext>
            </a:extLst>
          </p:cNvPr>
          <p:cNvSpPr/>
          <p:nvPr/>
        </p:nvSpPr>
        <p:spPr>
          <a:xfrm>
            <a:off x="929206" y="5881220"/>
            <a:ext cx="1082348" cy="307777"/>
          </a:xfrm>
          <a:prstGeom prst="rect">
            <a:avLst/>
          </a:prstGeom>
        </p:spPr>
        <p:txBody>
          <a:bodyPr wrap="none">
            <a:spAutoFit/>
          </a:bodyPr>
          <a:lstStyle/>
          <a:p>
            <a:r>
              <a:rPr lang="zh-CN" altLang="en-US" sz="1400" dirty="0">
                <a:latin typeface="Calibri" panose="020F0502020204030204" pitchFamily="34" charset="0"/>
                <a:ea typeface="宋体" panose="02010600030101010101" pitchFamily="2" charset="-122"/>
                <a:cs typeface="Arial" panose="020B0604020202020204" pitchFamily="34" charset="0"/>
              </a:rPr>
              <a:t>综合起来：</a:t>
            </a:r>
            <a:endParaRPr lang="zh-CN" altLang="en-US" sz="1400" dirty="0"/>
          </a:p>
        </p:txBody>
      </p:sp>
      <mc:AlternateContent xmlns:mc="http://schemas.openxmlformats.org/markup-compatibility/2006">
        <mc:Choice xmlns:a14="http://schemas.microsoft.com/office/drawing/2010/main" Requires="a14">
          <p:sp>
            <p:nvSpPr>
              <p:cNvPr id="20" name="矩形 19">
                <a:extLst>
                  <a:ext uri="{FF2B5EF4-FFF2-40B4-BE49-F238E27FC236}">
                    <a16:creationId xmlns:a16="http://schemas.microsoft.com/office/drawing/2014/main" id="{E27BD155-2189-4566-8405-57F1023E09D6}"/>
                  </a:ext>
                </a:extLst>
              </p:cNvPr>
              <p:cNvSpPr/>
              <p:nvPr/>
            </p:nvSpPr>
            <p:spPr>
              <a:xfrm>
                <a:off x="2144639" y="5840428"/>
                <a:ext cx="2772874" cy="30777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zh-CN" altLang="en-US" sz="1400" smtClean="0">
                          <a:latin typeface="Cambria Math" panose="02040503050406030204" pitchFamily="18" charset="0"/>
                        </a:rPr>
                        <m:t>P</m:t>
                      </m:r>
                      <m:d>
                        <m:dPr>
                          <m:ctrlPr>
                            <a:rPr lang="zh-CN" altLang="en-US" sz="1400" i="1">
                              <a:latin typeface="Cambria Math" panose="02040503050406030204" pitchFamily="18" charset="0"/>
                            </a:rPr>
                          </m:ctrlPr>
                        </m:dPr>
                        <m:e>
                          <m:r>
                            <m:rPr>
                              <m:sty m:val="p"/>
                            </m:rPr>
                            <a:rPr lang="en-US" altLang="zh-CN" sz="1400" i="1">
                              <a:latin typeface="Cambria Math" panose="02040503050406030204" pitchFamily="18" charset="0"/>
                            </a:rPr>
                            <m:t>y</m:t>
                          </m:r>
                        </m:e>
                        <m:e>
                          <m:r>
                            <m:rPr>
                              <m:sty m:val="p"/>
                            </m:rPr>
                            <a:rPr lang="zh-CN" altLang="en-US" sz="1400">
                              <a:latin typeface="Cambria Math" panose="02040503050406030204" pitchFamily="18" charset="0"/>
                            </a:rPr>
                            <m:t>x</m:t>
                          </m:r>
                          <m:r>
                            <a:rPr lang="en-US" altLang="zh-CN" sz="1400" b="0" i="1" smtClean="0">
                              <a:latin typeface="Cambria Math" panose="02040503050406030204" pitchFamily="18" charset="0"/>
                            </a:rPr>
                            <m:t>, </m:t>
                          </m:r>
                          <m:r>
                            <a:rPr lang="zh-CN" altLang="en-US" sz="1400" b="0" i="1" smtClean="0">
                              <a:latin typeface="Cambria Math" panose="02040503050406030204" pitchFamily="18" charset="0"/>
                            </a:rPr>
                            <m:t>𝜔</m:t>
                          </m:r>
                        </m:e>
                      </m:d>
                      <m:r>
                        <a:rPr lang="zh-CN" altLang="en-US" sz="1400">
                          <a:latin typeface="Cambria Math" panose="02040503050406030204" pitchFamily="18" charset="0"/>
                        </a:rPr>
                        <m:t>=</m:t>
                      </m:r>
                      <m:sSup>
                        <m:sSupPr>
                          <m:ctrlPr>
                            <a:rPr lang="en-US" altLang="zh-CN" sz="1400" i="1" smtClean="0">
                              <a:latin typeface="Cambria Math" panose="02040503050406030204" pitchFamily="18" charset="0"/>
                            </a:rPr>
                          </m:ctrlPr>
                        </m:sSupPr>
                        <m:e>
                          <m:r>
                            <a:rPr lang="zh-CN" altLang="en-US" sz="1400" i="1">
                              <a:latin typeface="Cambria Math" panose="02040503050406030204" pitchFamily="18" charset="0"/>
                            </a:rPr>
                            <m:t>𝜋</m:t>
                          </m:r>
                          <m:r>
                            <a:rPr lang="zh-CN" altLang="en-US" sz="1400">
                              <a:latin typeface="Cambria Math" panose="02040503050406030204" pitchFamily="18" charset="0"/>
                            </a:rPr>
                            <m:t>(</m:t>
                          </m:r>
                          <m:r>
                            <a:rPr lang="zh-CN" altLang="en-US" sz="1400" i="1">
                              <a:latin typeface="Cambria Math" panose="02040503050406030204" pitchFamily="18" charset="0"/>
                            </a:rPr>
                            <m:t>𝑥</m:t>
                          </m:r>
                          <m:r>
                            <a:rPr lang="en-US" altLang="zh-CN" sz="1400" i="1">
                              <a:latin typeface="Cambria Math" panose="02040503050406030204" pitchFamily="18" charset="0"/>
                            </a:rPr>
                            <m:t>)</m:t>
                          </m:r>
                          <m:r>
                            <m:rPr>
                              <m:nor/>
                            </m:rPr>
                            <a:rPr lang="en-US" altLang="zh-CN" sz="1400" dirty="0"/>
                            <m:t>.</m:t>
                          </m:r>
                        </m:e>
                        <m:sup>
                          <m:r>
                            <a:rPr lang="en-US" altLang="zh-CN" sz="1400" b="0" i="1" smtClean="0">
                              <a:latin typeface="Cambria Math" panose="02040503050406030204" pitchFamily="18" charset="0"/>
                            </a:rPr>
                            <m:t>𝑦</m:t>
                          </m:r>
                        </m:sup>
                      </m:sSup>
                      <m:sSup>
                        <m:sSupPr>
                          <m:ctrlPr>
                            <a:rPr lang="en-US" altLang="zh-CN" sz="1400" i="1">
                              <a:latin typeface="Cambria Math" panose="02040503050406030204" pitchFamily="18" charset="0"/>
                            </a:rPr>
                          </m:ctrlPr>
                        </m:sSupPr>
                        <m:e>
                          <m:r>
                            <a:rPr lang="en-US" altLang="zh-CN" sz="1400" b="0" i="1" smtClean="0">
                              <a:latin typeface="Cambria Math" panose="02040503050406030204" pitchFamily="18" charset="0"/>
                            </a:rPr>
                            <m:t>(1−</m:t>
                          </m:r>
                          <m:r>
                            <a:rPr lang="zh-CN" altLang="en-US" sz="1400" i="1">
                              <a:latin typeface="Cambria Math" panose="02040503050406030204" pitchFamily="18" charset="0"/>
                            </a:rPr>
                            <m:t>𝜋</m:t>
                          </m:r>
                          <m:d>
                            <m:dPr>
                              <m:ctrlPr>
                                <a:rPr lang="zh-CN" altLang="en-US" sz="1400" i="1">
                                  <a:latin typeface="Cambria Math" panose="02040503050406030204" pitchFamily="18" charset="0"/>
                                </a:rPr>
                              </m:ctrlPr>
                            </m:dPr>
                            <m:e>
                              <m:r>
                                <a:rPr lang="zh-CN" altLang="en-US" sz="1400" i="1">
                                  <a:latin typeface="Cambria Math" panose="02040503050406030204" pitchFamily="18" charset="0"/>
                                </a:rPr>
                                <m:t>𝑥</m:t>
                              </m:r>
                            </m:e>
                          </m:d>
                          <m:r>
                            <a:rPr lang="en-US" altLang="zh-CN" sz="1400" b="0" i="1" smtClean="0">
                              <a:latin typeface="Cambria Math" panose="02040503050406030204" pitchFamily="18" charset="0"/>
                            </a:rPr>
                            <m:t>)</m:t>
                          </m:r>
                        </m:e>
                        <m:sup>
                          <m:r>
                            <a:rPr lang="en-US" altLang="zh-CN" sz="1400" b="0" i="1" dirty="0" smtClean="0">
                              <a:latin typeface="Cambria Math" panose="02040503050406030204" pitchFamily="18" charset="0"/>
                            </a:rPr>
                            <m:t>1−</m:t>
                          </m:r>
                          <m:r>
                            <a:rPr lang="en-US" altLang="zh-CN" sz="1400" i="1">
                              <a:latin typeface="Cambria Math" panose="02040503050406030204" pitchFamily="18" charset="0"/>
                            </a:rPr>
                            <m:t>𝑦</m:t>
                          </m:r>
                        </m:sup>
                      </m:sSup>
                    </m:oMath>
                  </m:oMathPara>
                </a14:m>
                <a:endParaRPr lang="zh-CN" altLang="en-US" sz="1400" dirty="0"/>
              </a:p>
            </p:txBody>
          </p:sp>
        </mc:Choice>
        <mc:Fallback>
          <p:sp>
            <p:nvSpPr>
              <p:cNvPr id="20" name="矩形 19">
                <a:extLst>
                  <a:ext uri="{FF2B5EF4-FFF2-40B4-BE49-F238E27FC236}">
                    <a16:creationId xmlns:a16="http://schemas.microsoft.com/office/drawing/2014/main" id="{E27BD155-2189-4566-8405-57F1023E09D6}"/>
                  </a:ext>
                </a:extLst>
              </p:cNvPr>
              <p:cNvSpPr>
                <a:spLocks noRot="1" noChangeAspect="1" noMove="1" noResize="1" noEditPoints="1" noAdjustHandles="1" noChangeArrowheads="1" noChangeShapeType="1" noTextEdit="1"/>
              </p:cNvSpPr>
              <p:nvPr/>
            </p:nvSpPr>
            <p:spPr>
              <a:xfrm>
                <a:off x="2144639" y="5840428"/>
                <a:ext cx="2772874" cy="307777"/>
              </a:xfrm>
              <a:prstGeom prst="rect">
                <a:avLst/>
              </a:prstGeom>
              <a:blipFill>
                <a:blip r:embed="rId10"/>
                <a:stretch>
                  <a:fillRect b="-5882"/>
                </a:stretch>
              </a:blipFill>
            </p:spPr>
            <p:txBody>
              <a:bodyPr/>
              <a:lstStyle/>
              <a:p>
                <a:r>
                  <a:rPr lang="zh-CN" altLang="en-US">
                    <a:noFill/>
                  </a:rPr>
                  <a:t> </a:t>
                </a:r>
              </a:p>
            </p:txBody>
          </p:sp>
        </mc:Fallback>
      </mc:AlternateContent>
      <p:sp>
        <p:nvSpPr>
          <p:cNvPr id="21" name="矩形 20">
            <a:extLst>
              <a:ext uri="{FF2B5EF4-FFF2-40B4-BE49-F238E27FC236}">
                <a16:creationId xmlns:a16="http://schemas.microsoft.com/office/drawing/2014/main" id="{34AC7BAC-48E4-49F0-8E0D-4BAD46C20158}"/>
              </a:ext>
            </a:extLst>
          </p:cNvPr>
          <p:cNvSpPr/>
          <p:nvPr/>
        </p:nvSpPr>
        <p:spPr>
          <a:xfrm>
            <a:off x="7241966" y="4545181"/>
            <a:ext cx="4570482" cy="369332"/>
          </a:xfrm>
          <a:prstGeom prst="rect">
            <a:avLst/>
          </a:prstGeom>
        </p:spPr>
        <p:txBody>
          <a:bodyPr wrap="none">
            <a:spAutoFit/>
          </a:bodyPr>
          <a:lstStyle/>
          <a:p>
            <a:r>
              <a:rPr lang="zh-CN" altLang="en-US" dirty="0"/>
              <a:t>连乘不利于求导，改为对数形式，求平均：</a:t>
            </a:r>
          </a:p>
        </p:txBody>
      </p:sp>
      <p:sp>
        <p:nvSpPr>
          <p:cNvPr id="22" name="矩形 21">
            <a:extLst>
              <a:ext uri="{FF2B5EF4-FFF2-40B4-BE49-F238E27FC236}">
                <a16:creationId xmlns:a16="http://schemas.microsoft.com/office/drawing/2014/main" id="{5544EE95-B8DD-4AA3-900C-FF2E3C1B1A3E}"/>
              </a:ext>
            </a:extLst>
          </p:cNvPr>
          <p:cNvSpPr/>
          <p:nvPr/>
        </p:nvSpPr>
        <p:spPr>
          <a:xfrm>
            <a:off x="7270533" y="5420740"/>
            <a:ext cx="2031325" cy="369332"/>
          </a:xfrm>
          <a:prstGeom prst="rect">
            <a:avLst/>
          </a:prstGeom>
        </p:spPr>
        <p:txBody>
          <a:bodyPr wrap="none">
            <a:spAutoFit/>
          </a:bodyPr>
          <a:lstStyle/>
          <a:p>
            <a:r>
              <a:rPr lang="zh-CN" altLang="en-US" dirty="0"/>
              <a:t>对目标函数求导：</a:t>
            </a:r>
          </a:p>
        </p:txBody>
      </p:sp>
      <mc:AlternateContent xmlns:mc="http://schemas.openxmlformats.org/markup-compatibility/2006">
        <mc:Choice xmlns:a14="http://schemas.microsoft.com/office/drawing/2010/main" Requires="a14">
          <p:sp>
            <p:nvSpPr>
              <p:cNvPr id="25" name="文本框 24">
                <a:extLst>
                  <a:ext uri="{FF2B5EF4-FFF2-40B4-BE49-F238E27FC236}">
                    <a16:creationId xmlns:a16="http://schemas.microsoft.com/office/drawing/2014/main" id="{B0B62172-D1AD-4CDD-BCAA-F886038424D2}"/>
                  </a:ext>
                </a:extLst>
              </p:cNvPr>
              <p:cNvSpPr txBox="1"/>
              <p:nvPr/>
            </p:nvSpPr>
            <p:spPr>
              <a:xfrm>
                <a:off x="7270533" y="5878831"/>
                <a:ext cx="3447547" cy="75623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num>
                        <m:den>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𝑗</m:t>
                              </m:r>
                            </m:sub>
                          </m:sSub>
                        </m:den>
                      </m:f>
                      <m:r>
                        <a:rPr lang="en-US" altLang="zh-CN" b="0" i="1" smtClean="0">
                          <a:latin typeface="Cambria Math" panose="02040503050406030204" pitchFamily="18" charset="0"/>
                        </a:rPr>
                        <m:t>𝐿</m:t>
                      </m:r>
                      <m:d>
                        <m:dPr>
                          <m:ctrlPr>
                            <a:rPr lang="en-US" altLang="zh-CN" b="0" i="1" smtClean="0">
                              <a:latin typeface="Cambria Math" panose="02040503050406030204" pitchFamily="18" charset="0"/>
                            </a:rPr>
                          </m:ctrlPr>
                        </m:dPr>
                        <m:e>
                          <m:r>
                            <a:rPr lang="zh-CN" altLang="en-US" b="0" i="1" smtClean="0">
                              <a:latin typeface="Cambria Math" panose="02040503050406030204" pitchFamily="18" charset="0"/>
                            </a:rPr>
                            <m:t>𝜔</m:t>
                          </m:r>
                        </m:e>
                      </m:d>
                      <m:r>
                        <a:rPr lang="en-US" altLang="zh-CN" b="0" i="1" smtClean="0">
                          <a:latin typeface="Cambria Math" panose="02040503050406030204" pitchFamily="18" charset="0"/>
                        </a:rPr>
                        <m:t>=</m:t>
                      </m:r>
                      <m:nary>
                        <m:naryPr>
                          <m:chr m:val="∑"/>
                          <m:limLoc m:val="undOvr"/>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a:latin typeface="Cambria Math" panose="02040503050406030204" pitchFamily="18" charset="0"/>
                            </a:rPr>
                            <m:t>=1</m:t>
                          </m:r>
                        </m:sub>
                        <m:sup>
                          <m:r>
                            <a:rPr lang="zh-CN" altLang="en-US" i="1">
                              <a:latin typeface="Cambria Math" panose="02040503050406030204" pitchFamily="18" charset="0"/>
                            </a:rPr>
                            <m:t>𝑚</m:t>
                          </m:r>
                        </m:sup>
                        <m:e>
                          <m:d>
                            <m:dPr>
                              <m:ctrlPr>
                                <a:rPr lang="en-US" altLang="zh-CN" b="0" i="1" smtClean="0">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𝜋</m:t>
                                  </m:r>
                                  <m:r>
                                    <a:rPr lang="zh-CN" altLang="en-US">
                                      <a:latin typeface="Cambria Math" panose="02040503050406030204" pitchFamily="18" charset="0"/>
                                    </a:rPr>
                                    <m:t>(</m:t>
                                  </m:r>
                                  <m:r>
                                    <a:rPr lang="zh-CN" altLang="en-US" i="1">
                                      <a:latin typeface="Cambria Math" panose="02040503050406030204" pitchFamily="18" charset="0"/>
                                    </a:rPr>
                                    <m:t>𝑥</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bSup>
                        </m:e>
                      </m:nary>
                    </m:oMath>
                  </m:oMathPara>
                </a14:m>
                <a:endParaRPr lang="zh-CN" altLang="en-US" dirty="0"/>
              </a:p>
            </p:txBody>
          </p:sp>
        </mc:Choice>
        <mc:Fallback>
          <p:sp>
            <p:nvSpPr>
              <p:cNvPr id="25" name="文本框 24">
                <a:extLst>
                  <a:ext uri="{FF2B5EF4-FFF2-40B4-BE49-F238E27FC236}">
                    <a16:creationId xmlns:a16="http://schemas.microsoft.com/office/drawing/2014/main" id="{B0B62172-D1AD-4CDD-BCAA-F886038424D2}"/>
                  </a:ext>
                </a:extLst>
              </p:cNvPr>
              <p:cNvSpPr txBox="1">
                <a:spLocks noRot="1" noChangeAspect="1" noMove="1" noResize="1" noEditPoints="1" noAdjustHandles="1" noChangeArrowheads="1" noChangeShapeType="1" noTextEdit="1"/>
              </p:cNvSpPr>
              <p:nvPr/>
            </p:nvSpPr>
            <p:spPr>
              <a:xfrm>
                <a:off x="7270533" y="5878831"/>
                <a:ext cx="3447547" cy="756233"/>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30640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54088"/>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E095D23A-907A-43D1-BB2D-08BAAA7B4160}"/>
              </a:ext>
            </a:extLst>
          </p:cNvPr>
          <p:cNvSpPr txBox="1"/>
          <p:nvPr/>
        </p:nvSpPr>
        <p:spPr>
          <a:xfrm>
            <a:off x="8220099" y="243336"/>
            <a:ext cx="3383747" cy="523220"/>
          </a:xfrm>
          <a:prstGeom prst="rect">
            <a:avLst/>
          </a:prstGeom>
          <a:noFill/>
        </p:spPr>
        <p:txBody>
          <a:bodyPr wrap="none" rtlCol="0">
            <a:spAutoFit/>
          </a:bodyPr>
          <a:lstStyle/>
          <a:p>
            <a:r>
              <a:rPr lang="en-US" altLang="zh-CN"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rPr>
              <a:t>Logistic</a:t>
            </a:r>
            <a:r>
              <a:rPr lang="zh-CN" altLang="en-US"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rPr>
              <a:t> </a:t>
            </a:r>
            <a:r>
              <a:rPr lang="en-US" altLang="zh-CN"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rPr>
              <a:t>regression</a:t>
            </a:r>
            <a:endParaRPr lang="zh-CN" altLang="en-US"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2" name="文本框 1">
            <a:extLst>
              <a:ext uri="{FF2B5EF4-FFF2-40B4-BE49-F238E27FC236}">
                <a16:creationId xmlns:a16="http://schemas.microsoft.com/office/drawing/2014/main" id="{F7535CAE-C931-4EB0-B74A-FA72CD42BD90}"/>
              </a:ext>
            </a:extLst>
          </p:cNvPr>
          <p:cNvSpPr txBox="1"/>
          <p:nvPr/>
        </p:nvSpPr>
        <p:spPr>
          <a:xfrm>
            <a:off x="893381" y="1103586"/>
            <a:ext cx="4193626" cy="523220"/>
          </a:xfrm>
          <a:prstGeom prst="rect">
            <a:avLst/>
          </a:prstGeom>
          <a:noFill/>
        </p:spPr>
        <p:txBody>
          <a:bodyPr wrap="square" rtlCol="0">
            <a:spAutoFit/>
          </a:bodyPr>
          <a:lstStyle/>
          <a:p>
            <a:r>
              <a:rPr lang="zh-CN" altLang="en-US" sz="2800" dirty="0"/>
              <a:t>权重向量</a:t>
            </a:r>
            <a:r>
              <a:rPr lang="en-US" altLang="zh-CN" sz="2800" dirty="0"/>
              <a:t>W</a:t>
            </a:r>
            <a:r>
              <a:rPr lang="zh-CN" altLang="en-US" sz="2800" dirty="0"/>
              <a:t>的训练方法</a:t>
            </a:r>
          </a:p>
        </p:txBody>
      </p:sp>
      <p:sp>
        <p:nvSpPr>
          <p:cNvPr id="7" name="内容占位符 6">
            <a:extLst>
              <a:ext uri="{FF2B5EF4-FFF2-40B4-BE49-F238E27FC236}">
                <a16:creationId xmlns:a16="http://schemas.microsoft.com/office/drawing/2014/main" id="{E14FEDFF-434E-4B9B-8A84-A3582921F47F}"/>
              </a:ext>
            </a:extLst>
          </p:cNvPr>
          <p:cNvSpPr>
            <a:spLocks noGrp="1"/>
          </p:cNvSpPr>
          <p:nvPr>
            <p:ph idx="1"/>
          </p:nvPr>
        </p:nvSpPr>
        <p:spPr>
          <a:xfrm>
            <a:off x="893381" y="1984369"/>
            <a:ext cx="10515600" cy="4351338"/>
          </a:xfrm>
        </p:spPr>
        <p:txBody>
          <a:bodyPr>
            <a:normAutofit/>
          </a:bodyPr>
          <a:lstStyle/>
          <a:p>
            <a:pPr>
              <a:buFont typeface="Wingdings" panose="05000000000000000000" pitchFamily="2" charset="2"/>
              <a:buChar char="ü"/>
            </a:pPr>
            <a:r>
              <a:rPr lang="zh-CN" altLang="en-US" sz="1800" dirty="0">
                <a:solidFill>
                  <a:srgbClr val="FF0000"/>
                </a:solidFill>
              </a:rPr>
              <a:t>确定目标函数</a:t>
            </a:r>
            <a:endParaRPr lang="en-US" altLang="zh-CN" sz="1800" dirty="0">
              <a:solidFill>
                <a:srgbClr val="FF0000"/>
              </a:solidFill>
            </a:endParaRPr>
          </a:p>
          <a:p>
            <a:pPr>
              <a:buFont typeface="Wingdings" panose="05000000000000000000" pitchFamily="2" charset="2"/>
              <a:buChar char="ü"/>
            </a:pPr>
            <a:r>
              <a:rPr lang="zh-CN" altLang="en-US" sz="1800" dirty="0">
                <a:solidFill>
                  <a:srgbClr val="FF0000"/>
                </a:solidFill>
              </a:rPr>
              <a:t>对目标函数进行求导，得到梯度的方向</a:t>
            </a:r>
            <a:endParaRPr lang="en-US" altLang="zh-CN" sz="1800" dirty="0">
              <a:solidFill>
                <a:srgbClr val="FF0000"/>
              </a:solidFill>
            </a:endParaRPr>
          </a:p>
          <a:p>
            <a:pPr>
              <a:buFont typeface="Wingdings" panose="05000000000000000000" pitchFamily="2" charset="2"/>
              <a:buChar char="ü"/>
            </a:pPr>
            <a:r>
              <a:rPr lang="zh-CN" altLang="en-US" sz="1800" dirty="0">
                <a:solidFill>
                  <a:srgbClr val="FF0000"/>
                </a:solidFill>
              </a:rPr>
              <a:t>沿梯度的反方向下降，并迭代此过程直至寻找到局部最小点</a:t>
            </a:r>
          </a:p>
        </p:txBody>
      </p:sp>
      <p:sp>
        <p:nvSpPr>
          <p:cNvPr id="3" name="矩形 2">
            <a:extLst>
              <a:ext uri="{FF2B5EF4-FFF2-40B4-BE49-F238E27FC236}">
                <a16:creationId xmlns:a16="http://schemas.microsoft.com/office/drawing/2014/main" id="{D700D351-2F33-43FB-837F-2FB844D5B32D}"/>
              </a:ext>
            </a:extLst>
          </p:cNvPr>
          <p:cNvSpPr/>
          <p:nvPr/>
        </p:nvSpPr>
        <p:spPr>
          <a:xfrm>
            <a:off x="893381" y="1891861"/>
            <a:ext cx="6421819" cy="120868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9837CD73-DEEC-4E28-9B23-660FF54336D6}"/>
              </a:ext>
            </a:extLst>
          </p:cNvPr>
          <p:cNvSpPr txBox="1"/>
          <p:nvPr/>
        </p:nvSpPr>
        <p:spPr>
          <a:xfrm>
            <a:off x="7651531" y="2385848"/>
            <a:ext cx="4088524" cy="369332"/>
          </a:xfrm>
          <a:prstGeom prst="rect">
            <a:avLst/>
          </a:prstGeom>
          <a:noFill/>
        </p:spPr>
        <p:txBody>
          <a:bodyPr wrap="square" rtlCol="0">
            <a:spAutoFit/>
          </a:bodyPr>
          <a:lstStyle/>
          <a:p>
            <a:r>
              <a:rPr lang="zh-CN" altLang="en-US" dirty="0"/>
              <a:t>基于梯度的</a:t>
            </a:r>
            <a:r>
              <a:rPr lang="en-US" altLang="zh-CN" dirty="0"/>
              <a:t>ML</a:t>
            </a:r>
            <a:r>
              <a:rPr lang="zh-CN" altLang="en-US" dirty="0"/>
              <a:t>通用法则！</a:t>
            </a:r>
          </a:p>
        </p:txBody>
      </p:sp>
      <p:sp>
        <p:nvSpPr>
          <p:cNvPr id="22" name="矩形 21">
            <a:extLst>
              <a:ext uri="{FF2B5EF4-FFF2-40B4-BE49-F238E27FC236}">
                <a16:creationId xmlns:a16="http://schemas.microsoft.com/office/drawing/2014/main" id="{5544EE95-B8DD-4AA3-900C-FF2E3C1B1A3E}"/>
              </a:ext>
            </a:extLst>
          </p:cNvPr>
          <p:cNvSpPr/>
          <p:nvPr/>
        </p:nvSpPr>
        <p:spPr>
          <a:xfrm>
            <a:off x="924709" y="3425265"/>
            <a:ext cx="2031325" cy="369332"/>
          </a:xfrm>
          <a:prstGeom prst="rect">
            <a:avLst/>
          </a:prstGeom>
        </p:spPr>
        <p:txBody>
          <a:bodyPr wrap="none">
            <a:spAutoFit/>
          </a:bodyPr>
          <a:lstStyle/>
          <a:p>
            <a:r>
              <a:rPr lang="zh-CN" altLang="en-US" dirty="0"/>
              <a:t>对目标函数求导：</a:t>
            </a:r>
          </a:p>
        </p:txBody>
      </p:sp>
      <mc:AlternateContent xmlns:mc="http://schemas.openxmlformats.org/markup-compatibility/2006">
        <mc:Choice xmlns:a14="http://schemas.microsoft.com/office/drawing/2010/main" Requires="a14">
          <p:sp>
            <p:nvSpPr>
              <p:cNvPr id="25" name="文本框 24">
                <a:extLst>
                  <a:ext uri="{FF2B5EF4-FFF2-40B4-BE49-F238E27FC236}">
                    <a16:creationId xmlns:a16="http://schemas.microsoft.com/office/drawing/2014/main" id="{B0B62172-D1AD-4CDD-BCAA-F886038424D2}"/>
                  </a:ext>
                </a:extLst>
              </p:cNvPr>
              <p:cNvSpPr txBox="1"/>
              <p:nvPr/>
            </p:nvSpPr>
            <p:spPr>
              <a:xfrm>
                <a:off x="924709" y="3883356"/>
                <a:ext cx="3447547" cy="75623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num>
                        <m:den>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𝑗</m:t>
                              </m:r>
                            </m:sub>
                          </m:sSub>
                        </m:den>
                      </m:f>
                      <m:r>
                        <a:rPr lang="en-US" altLang="zh-CN" b="0" i="1" smtClean="0">
                          <a:latin typeface="Cambria Math" panose="02040503050406030204" pitchFamily="18" charset="0"/>
                        </a:rPr>
                        <m:t>𝐿</m:t>
                      </m:r>
                      <m:d>
                        <m:dPr>
                          <m:ctrlPr>
                            <a:rPr lang="en-US" altLang="zh-CN" b="0" i="1" smtClean="0">
                              <a:latin typeface="Cambria Math" panose="02040503050406030204" pitchFamily="18" charset="0"/>
                            </a:rPr>
                          </m:ctrlPr>
                        </m:dPr>
                        <m:e>
                          <m:r>
                            <a:rPr lang="zh-CN" altLang="en-US" b="0" i="1" smtClean="0">
                              <a:latin typeface="Cambria Math" panose="02040503050406030204" pitchFamily="18" charset="0"/>
                            </a:rPr>
                            <m:t>𝜔</m:t>
                          </m:r>
                        </m:e>
                      </m:d>
                      <m:r>
                        <a:rPr lang="en-US" altLang="zh-CN" b="0" i="1" smtClean="0">
                          <a:latin typeface="Cambria Math" panose="02040503050406030204" pitchFamily="18" charset="0"/>
                        </a:rPr>
                        <m:t>=</m:t>
                      </m:r>
                      <m:nary>
                        <m:naryPr>
                          <m:chr m:val="∑"/>
                          <m:limLoc m:val="undOvr"/>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a:latin typeface="Cambria Math" panose="02040503050406030204" pitchFamily="18" charset="0"/>
                            </a:rPr>
                            <m:t>=1</m:t>
                          </m:r>
                        </m:sub>
                        <m:sup>
                          <m:r>
                            <a:rPr lang="zh-CN" altLang="en-US" i="1">
                              <a:latin typeface="Cambria Math" panose="02040503050406030204" pitchFamily="18" charset="0"/>
                            </a:rPr>
                            <m:t>𝑚</m:t>
                          </m:r>
                        </m:sup>
                        <m:e>
                          <m:d>
                            <m:dPr>
                              <m:ctrlPr>
                                <a:rPr lang="en-US" altLang="zh-CN" b="0" i="1" smtClean="0">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𝜋</m:t>
                                  </m:r>
                                  <m:r>
                                    <a:rPr lang="zh-CN" altLang="en-US">
                                      <a:latin typeface="Cambria Math" panose="02040503050406030204" pitchFamily="18" charset="0"/>
                                    </a:rPr>
                                    <m:t>(</m:t>
                                  </m:r>
                                  <m:r>
                                    <a:rPr lang="zh-CN" altLang="en-US" i="1">
                                      <a:latin typeface="Cambria Math" panose="02040503050406030204" pitchFamily="18" charset="0"/>
                                    </a:rPr>
                                    <m:t>𝑥</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bSup>
                        </m:e>
                      </m:nary>
                    </m:oMath>
                  </m:oMathPara>
                </a14:m>
                <a:endParaRPr lang="zh-CN" altLang="en-US" dirty="0"/>
              </a:p>
            </p:txBody>
          </p:sp>
        </mc:Choice>
        <mc:Fallback>
          <p:sp>
            <p:nvSpPr>
              <p:cNvPr id="25" name="文本框 24">
                <a:extLst>
                  <a:ext uri="{FF2B5EF4-FFF2-40B4-BE49-F238E27FC236}">
                    <a16:creationId xmlns:a16="http://schemas.microsoft.com/office/drawing/2014/main" id="{B0B62172-D1AD-4CDD-BCAA-F886038424D2}"/>
                  </a:ext>
                </a:extLst>
              </p:cNvPr>
              <p:cNvSpPr txBox="1">
                <a:spLocks noRot="1" noChangeAspect="1" noMove="1" noResize="1" noEditPoints="1" noAdjustHandles="1" noChangeArrowheads="1" noChangeShapeType="1" noTextEdit="1"/>
              </p:cNvSpPr>
              <p:nvPr/>
            </p:nvSpPr>
            <p:spPr>
              <a:xfrm>
                <a:off x="924709" y="3883356"/>
                <a:ext cx="3447547" cy="756233"/>
              </a:xfrm>
              <a:prstGeom prst="rect">
                <a:avLst/>
              </a:prstGeom>
              <a:blipFill>
                <a:blip r:embed="rId4"/>
                <a:stretch>
                  <a:fillRect/>
                </a:stretch>
              </a:blipFill>
            </p:spPr>
            <p:txBody>
              <a:bodyPr/>
              <a:lstStyle/>
              <a:p>
                <a:r>
                  <a:rPr lang="zh-CN" altLang="en-US">
                    <a:noFill/>
                  </a:rPr>
                  <a:t> </a:t>
                </a:r>
              </a:p>
            </p:txBody>
          </p:sp>
        </mc:Fallback>
      </mc:AlternateContent>
      <p:sp>
        <p:nvSpPr>
          <p:cNvPr id="23" name="矩形 22">
            <a:extLst>
              <a:ext uri="{FF2B5EF4-FFF2-40B4-BE49-F238E27FC236}">
                <a16:creationId xmlns:a16="http://schemas.microsoft.com/office/drawing/2014/main" id="{0E964230-A198-4F2D-90F3-0CEF44E3B425}"/>
              </a:ext>
            </a:extLst>
          </p:cNvPr>
          <p:cNvSpPr/>
          <p:nvPr/>
        </p:nvSpPr>
        <p:spPr>
          <a:xfrm>
            <a:off x="893381" y="4796668"/>
            <a:ext cx="1800493" cy="369332"/>
          </a:xfrm>
          <a:prstGeom prst="rect">
            <a:avLst/>
          </a:prstGeom>
        </p:spPr>
        <p:txBody>
          <a:bodyPr wrap="none">
            <a:spAutoFit/>
          </a:bodyPr>
          <a:lstStyle/>
          <a:p>
            <a:r>
              <a:rPr lang="zh-CN" altLang="en-US" dirty="0"/>
              <a:t>模型更新公式：</a:t>
            </a:r>
          </a:p>
        </p:txBody>
      </p:sp>
      <mc:AlternateContent xmlns:mc="http://schemas.openxmlformats.org/markup-compatibility/2006">
        <mc:Choice xmlns:a14="http://schemas.microsoft.com/office/drawing/2010/main" Requires="a14">
          <p:sp>
            <p:nvSpPr>
              <p:cNvPr id="24" name="文本框 23">
                <a:extLst>
                  <a:ext uri="{FF2B5EF4-FFF2-40B4-BE49-F238E27FC236}">
                    <a16:creationId xmlns:a16="http://schemas.microsoft.com/office/drawing/2014/main" id="{14F2DA89-1E59-43A3-BED2-5CBF0CCB9970}"/>
                  </a:ext>
                </a:extLst>
              </p:cNvPr>
              <p:cNvSpPr txBox="1"/>
              <p:nvPr/>
            </p:nvSpPr>
            <p:spPr>
              <a:xfrm>
                <a:off x="893381" y="5254759"/>
                <a:ext cx="3638880" cy="75623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𝜔</m:t>
                          </m:r>
                        </m:e>
                        <m:sub>
                          <m:r>
                            <a:rPr lang="en-US" altLang="zh-CN" i="1">
                              <a:latin typeface="Cambria Math" panose="02040503050406030204" pitchFamily="18" charset="0"/>
                            </a:rPr>
                            <m:t>𝑗</m:t>
                          </m:r>
                        </m:sub>
                      </m:sSub>
                      <m:r>
                        <a:rPr lang="en-US" altLang="zh-CN" b="0" i="1" smtClean="0">
                          <a:latin typeface="Cambria Math" panose="02040503050406030204" pitchFamily="18" charset="0"/>
                        </a:rPr>
                        <m:t>&lt;−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𝜔</m:t>
                          </m:r>
                        </m:e>
                        <m:sub>
                          <m:r>
                            <a:rPr lang="en-US" altLang="zh-CN" i="1">
                              <a:latin typeface="Cambria Math" panose="02040503050406030204" pitchFamily="18" charset="0"/>
                            </a:rPr>
                            <m:t>𝑗</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𝛾</m:t>
                      </m:r>
                      <m:nary>
                        <m:naryPr>
                          <m:chr m:val="∑"/>
                          <m:limLoc m:val="undOvr"/>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a:latin typeface="Cambria Math" panose="02040503050406030204" pitchFamily="18" charset="0"/>
                            </a:rPr>
                            <m:t>=1</m:t>
                          </m:r>
                        </m:sub>
                        <m:sup>
                          <m:r>
                            <a:rPr lang="zh-CN" altLang="en-US" i="1">
                              <a:latin typeface="Cambria Math" panose="02040503050406030204" pitchFamily="18" charset="0"/>
                            </a:rPr>
                            <m:t>𝑚</m:t>
                          </m:r>
                        </m:sup>
                        <m:e>
                          <m:d>
                            <m:dPr>
                              <m:ctrlPr>
                                <a:rPr lang="en-US" altLang="zh-CN" b="0" i="1" smtClean="0">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𝜋</m:t>
                                  </m:r>
                                  <m:r>
                                    <a:rPr lang="zh-CN" altLang="en-US">
                                      <a:latin typeface="Cambria Math" panose="02040503050406030204" pitchFamily="18" charset="0"/>
                                    </a:rPr>
                                    <m:t>(</m:t>
                                  </m:r>
                                  <m:r>
                                    <a:rPr lang="zh-CN" altLang="en-US" i="1">
                                      <a:latin typeface="Cambria Math" panose="02040503050406030204" pitchFamily="18" charset="0"/>
                                    </a:rPr>
                                    <m:t>𝑥</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up>
                              <m:d>
                                <m:dPr>
                                  <m:ctrlPr>
                                    <a:rPr lang="zh-CN" altLang="en-US" i="1">
                                      <a:latin typeface="Cambria Math" panose="02040503050406030204" pitchFamily="18" charset="0"/>
                                    </a:rPr>
                                  </m:ctrlPr>
                                </m:dPr>
                                <m:e>
                                  <m:r>
                                    <a:rPr lang="zh-CN" altLang="en-US" i="1">
                                      <a:latin typeface="Cambria Math" panose="02040503050406030204" pitchFamily="18" charset="0"/>
                                    </a:rPr>
                                    <m:t>𝑖</m:t>
                                  </m:r>
                                </m:e>
                              </m:d>
                            </m:sup>
                          </m:sSubSup>
                        </m:e>
                      </m:nary>
                    </m:oMath>
                  </m:oMathPara>
                </a14:m>
                <a:endParaRPr lang="zh-CN" altLang="en-US" dirty="0"/>
              </a:p>
            </p:txBody>
          </p:sp>
        </mc:Choice>
        <mc:Fallback>
          <p:sp>
            <p:nvSpPr>
              <p:cNvPr id="24" name="文本框 23">
                <a:extLst>
                  <a:ext uri="{FF2B5EF4-FFF2-40B4-BE49-F238E27FC236}">
                    <a16:creationId xmlns:a16="http://schemas.microsoft.com/office/drawing/2014/main" id="{14F2DA89-1E59-43A3-BED2-5CBF0CCB9970}"/>
                  </a:ext>
                </a:extLst>
              </p:cNvPr>
              <p:cNvSpPr txBox="1">
                <a:spLocks noRot="1" noChangeAspect="1" noMove="1" noResize="1" noEditPoints="1" noAdjustHandles="1" noChangeArrowheads="1" noChangeShapeType="1" noTextEdit="1"/>
              </p:cNvSpPr>
              <p:nvPr/>
            </p:nvSpPr>
            <p:spPr>
              <a:xfrm>
                <a:off x="893381" y="5254759"/>
                <a:ext cx="3638880" cy="756233"/>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6209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1399</TotalTime>
  <Words>1854</Words>
  <Application>Microsoft Office PowerPoint</Application>
  <PresentationFormat>宽屏</PresentationFormat>
  <Paragraphs>245</Paragraphs>
  <Slides>28</Slides>
  <Notes>21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28</vt:i4>
      </vt:variant>
    </vt:vector>
  </HeadingPairs>
  <TitlesOfParts>
    <vt:vector size="42" baseType="lpstr">
      <vt:lpstr>-apple-system</vt:lpstr>
      <vt:lpstr>OPPOSans B</vt:lpstr>
      <vt:lpstr>OPPOSans H</vt:lpstr>
      <vt:lpstr>OPPOSans L</vt:lpstr>
      <vt:lpstr>OPPOSans M</vt:lpstr>
      <vt:lpstr>等线</vt:lpstr>
      <vt:lpstr>等线 Light</vt:lpstr>
      <vt:lpstr>宋体</vt:lpstr>
      <vt:lpstr>Arial</vt:lpstr>
      <vt:lpstr>Calibri</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893685643@qq.com</dc:creator>
  <cp:lastModifiedBy>Ｍａ Ｍａｄｙ</cp:lastModifiedBy>
  <cp:revision>138</cp:revision>
  <dcterms:created xsi:type="dcterms:W3CDTF">2021-03-17T14:06:00Z</dcterms:created>
  <dcterms:modified xsi:type="dcterms:W3CDTF">2021-06-18T09:12:55Z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C625CA56F5EC49E5B06AB60633634C95</vt:lpwstr>
  </property>
  <property fmtid="{D5CDD505-2E9C-101B-9397-08002B2CF9AE}" pid="3" name="KSOProductBuildVer">
    <vt:lpwstr>2052-11.1.0.10356</vt:lpwstr>
  </property>
</Properties>
</file>